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88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4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16877-736E-40CA-A716-F9DB7B9C2B12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E789-02A8-4029-8829-31910F91FB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7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0E789-02A8-4029-8829-31910F91FB0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79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4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439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05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6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970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294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15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38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74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64701-01B7-4663-BD4B-D98AC779BA98}" type="datetimeFigureOut">
              <a:rPr lang="th-TH" smtClean="0"/>
              <a:t>24/11/56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289D1-2897-4F14-9455-FC322489BA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26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2988" y="2459506"/>
            <a:ext cx="7128792" cy="1938992"/>
          </a:xfrm>
          <a:prstGeom prst="rect">
            <a:avLst/>
          </a:prstGeom>
          <a:noFill/>
          <a:effectLst>
            <a:outerShdw blurRad="215900" dist="228600" dir="492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โครงสร้างของบทบัญญัติแห่งกฎหมายลายลักษณ์อักษร</a:t>
            </a:r>
            <a:endParaRPr lang="th-TH" sz="6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21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6"/>
          <a:stretch/>
        </p:blipFill>
        <p:spPr bwMode="auto">
          <a:xfrm>
            <a:off x="-37947" y="1412775"/>
            <a:ext cx="9181947" cy="6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007\Desktop\halfglas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007\Desktop\2013-11-24T13-46-42_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9933335" cy="30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056799"/>
            <a:ext cx="770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 1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ปพพ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.ม.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บัญญัติว่า ผู้เยาว์จะทำนิติกรรมใดๆ ต้องได้รับความยินยอมของผู้แทนโดยชอบธรรมก่อน การใดๆที่ผู้เยาว์ได้ทำลงปราศจากความยินยอมเช่นว่านั้นเป็นโมฆียะ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49980"/>
              </p:ext>
            </p:extLst>
          </p:nvPr>
        </p:nvGraphicFramePr>
        <p:xfrm>
          <a:off x="971599" y="2852936"/>
          <a:ext cx="7673210" cy="26218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836605"/>
                <a:gridCol w="3836605"/>
              </a:tblGrid>
              <a:tr h="58647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องค์ประกอบส่วนเหตุ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องค์ประกอบส่วนผล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35395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ผู้เยาว์</a:t>
                      </a:r>
                    </a:p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ทำนิติกรรม</a:t>
                      </a:r>
                    </a:p>
                    <a:p>
                      <a:r>
                        <a:rPr lang="en-US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โดยปราศจากความยินยอมของผู้แทนโดยชอบธรรม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นิติกรรมตกเป็นโมฆียะ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-2.59259E-6 L 3.33333E-6 -0.2050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6"/>
          <a:stretch/>
        </p:blipFill>
        <p:spPr bwMode="auto">
          <a:xfrm>
            <a:off x="-37947" y="0"/>
            <a:ext cx="9181947" cy="6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056799"/>
            <a:ext cx="7704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 1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ปพพ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.ม.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บัญญัติว่า ผู้เยาว์จะทำนิติกรรมใดๆ ต้องได้รับความยินยอมของผู้แทนโดยชอบธรรมก่อน การใดๆที่ผู้เยาว์ได้ทำลงปราศจากความยินยอมเช่นว่านั้นเป็นโมฆียะ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13191"/>
              </p:ext>
            </p:extLst>
          </p:nvPr>
        </p:nvGraphicFramePr>
        <p:xfrm>
          <a:off x="971599" y="2852936"/>
          <a:ext cx="7673210" cy="262186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836605"/>
                <a:gridCol w="3836605"/>
              </a:tblGrid>
              <a:tr h="58647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องค์ประกอบส่วนเหตุ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องค์ประกอบส่วนผล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35395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ผู้เยาว์</a:t>
                      </a:r>
                    </a:p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ทำนิติกรรม</a:t>
                      </a:r>
                    </a:p>
                    <a:p>
                      <a:r>
                        <a:rPr lang="en-US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baseline="0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โดยปราศจากความยินยอมของผู้แทนโดยชอบธรรม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 นิติกรรมตกเป็นโมฆียะ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534159"/>
            <a:ext cx="770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Ex 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ปอ.ม.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295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บัญญัติว่า ผู้ใดทำร้ายผู้อื่นจนเป็นเหตุให้เกิดอันตรายแก่กายหรือจิตใจของผู้อื่นนั้น ผู้นั้นกระทำความผิดฐานทำร้ายร่างกาย ต้องระวางโทษจำคุกไม่เกิน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ปี หรือ ปรับไม่เกิน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4,000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 หรือ ทั้งจำทั้งปรับ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94552"/>
              </p:ext>
            </p:extLst>
          </p:nvPr>
        </p:nvGraphicFramePr>
        <p:xfrm>
          <a:off x="971600" y="2852936"/>
          <a:ext cx="7673210" cy="323823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36605"/>
                <a:gridCol w="3836605"/>
              </a:tblGrid>
              <a:tr h="58647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องค์ประกอบส่วนเหตุ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องค์ประกอบส่วนผล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353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ผู้ใด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ทำร้าย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ผู้อื่น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จนเป็นเหตุให้เกิดอันตรายแก่กายหรือจิตใจของผู้อื่นนั้น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ผู้นั้นกระทำความผิดฐานทำร้ายร่างกาย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ต้องระวางโทษ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     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จำคุกไม่เกิน สองปี หรือ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ปรับไม่เกินสี่พันบาท หรือ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ทั้งจำทั้งปรับ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accel="6000" decel="74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16000" decel="79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6"/>
          <a:stretch/>
        </p:blipFill>
        <p:spPr bwMode="auto">
          <a:xfrm>
            <a:off x="-37947" y="0"/>
            <a:ext cx="9181947" cy="68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534159"/>
            <a:ext cx="770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Ex 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ปอ.ม.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295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บัญญัติว่า ผู้ใดทำร้ายผู้อื่นจนเป็นเหตุให้เกิดอันตรายแก่กายหรือจิตใจของผู้อื่นนั้น ผู้นั้นกระทำความผิดฐานทำร้ายร่างกาย ต้องระวางโทษจำคุกไม่เกิน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ปี หรือ ปรับไม่เกิน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4,000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บาท หรือ ทั้งจำทั้งปรับ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54257"/>
              </p:ext>
            </p:extLst>
          </p:nvPr>
        </p:nvGraphicFramePr>
        <p:xfrm>
          <a:off x="971600" y="2852936"/>
          <a:ext cx="7673210" cy="323823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836605"/>
                <a:gridCol w="3836605"/>
              </a:tblGrid>
              <a:tr h="58647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องค์ประกอบส่วนเหตุ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n>
                            <a:noFill/>
                          </a:ln>
                          <a:latin typeface="TH SarabunPSK" pitchFamily="34" charset="-34"/>
                          <a:cs typeface="TH SarabunPSK" pitchFamily="34" charset="-34"/>
                        </a:rPr>
                        <a:t>องค์ประกอบส่วนผล</a:t>
                      </a:r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353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1.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ผู้ใด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ทำร้าย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ผู้อื่น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 จนเป็นเหตุให้เกิดอันตรายแก่กายหรือจิตใจของผู้อื่นนั้น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dirty="0">
                        <a:ln>
                          <a:noFill/>
                        </a:ln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ผู้นั้นกระทำความผิดฐานทำร้ายร่างกาย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b="1" dirty="0" smtClean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ต้องระวางโทษ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     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จำคุกไม่เกิน สองปี หรือ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ปรับไม่เกินสี่พันบาท หรือ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en-US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dirty="0" smtClean="0">
                          <a:latin typeface="TH SarabunPSK" pitchFamily="34" charset="-34"/>
                          <a:cs typeface="TH SarabunPSK" pitchFamily="34" charset="-34"/>
                        </a:rPr>
                        <a:t>ทั้งจำทั้งปรับ </a:t>
                      </a:r>
                      <a:endParaRPr lang="en-US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79512" y="4293096"/>
            <a:ext cx="8784976" cy="18277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สามเหลี่ยม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007\Desktop\2013-11-23T15-14-15_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99" y="4149080"/>
            <a:ext cx="5089755" cy="1848779"/>
          </a:xfrm>
          <a:prstGeom prst="rect">
            <a:avLst/>
          </a:prstGeom>
          <a:noFill/>
          <a:effectLst>
            <a:outerShdw blurRad="304800" dist="2540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007\Desktop\2013-11-24T13-46-42_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1524"/>
            <a:ext cx="4748759" cy="1467756"/>
          </a:xfrm>
          <a:prstGeom prst="rect">
            <a:avLst/>
          </a:prstGeom>
          <a:noFill/>
          <a:effectLst>
            <a:outerShdw blurRad="457200" dist="457200" dir="5400000" algn="t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179512" y="4293096"/>
            <a:ext cx="8784976" cy="18277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สามเหลี่ยม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007\Desktop\2013-11-23T15-14-15_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99" y="4149080"/>
            <a:ext cx="5089755" cy="1848779"/>
          </a:xfrm>
          <a:prstGeom prst="rect">
            <a:avLst/>
          </a:prstGeom>
          <a:noFill/>
          <a:effectLst>
            <a:outerShdw blurRad="304800" dist="254000" dir="5400000" algn="t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007\Desktop\2013-11-24T13-46-42_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81524"/>
            <a:ext cx="4748759" cy="1467756"/>
          </a:xfrm>
          <a:prstGeom prst="rect">
            <a:avLst/>
          </a:prstGeom>
          <a:noFill/>
          <a:effectLst>
            <a:outerShdw blurRad="457200" dist="457200" dir="5400000" algn="t" rotWithShape="0">
              <a:prstClr val="black">
                <a:alpha val="5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accel="9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3" accel="9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9" accel="9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accel="9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accel="9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9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2989" y="2921170"/>
            <a:ext cx="7128792" cy="1015663"/>
          </a:xfrm>
          <a:prstGeom prst="rect">
            <a:avLst/>
          </a:prstGeom>
          <a:noFill/>
          <a:effectLst>
            <a:outerShdw blurRad="215900" dist="228600" dir="492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การใช้และการตีความกฎหมาย</a:t>
            </a:r>
            <a:endParaRPr lang="th-TH" sz="6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21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1000" fill="hold" grpId="0" nodeType="withEffect" p14:presetBounceEnd="73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1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2989" y="2921170"/>
            <a:ext cx="7128792" cy="1015663"/>
          </a:xfrm>
          <a:prstGeom prst="rect">
            <a:avLst/>
          </a:prstGeom>
          <a:noFill/>
          <a:effectLst>
            <a:outerShdw blurRad="215900" dist="228600" dir="492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การใช้และการตีความกฎหมาย</a:t>
            </a:r>
            <a:endParaRPr lang="th-TH" sz="6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2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accel="83000" decel="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27584" y="102660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การใช้กม. หมายถึง การนำเสนอข้อเท็จจริงที่เกิดขึ้นในคดีมาปรับกับตัวบทกม. และวินิจฉัยชี้ขาดว่าข้อเท็จจริงนั้นมีผลทางกม.อย่างไร</a:t>
            </a:r>
            <a:endParaRPr lang="en-US" sz="36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007\Desktop\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3272"/>
            <a:ext cx="2386054" cy="1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3059832" y="422108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Users\007\Desktop\Office_of_the_Judiciar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459" y="3212976"/>
            <a:ext cx="1207106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ลูกศรเชื่อมต่อแบบตรง 12"/>
          <p:cNvCxnSpPr/>
          <p:nvPr/>
        </p:nvCxnSpPr>
        <p:spPr>
          <a:xfrm>
            <a:off x="5528084" y="422260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51067" y="4269498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ผลเป็นอย่างไร 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5" descr="C:\Users\007\Desktop\งาน รูปppt. อ.จิ๊บ\!!!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50" y="3378155"/>
            <a:ext cx="1585574" cy="11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20000" fill="hold" grpId="0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20000" fill="hold" nodeType="withEffect" p14:presetBounceEnd="8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9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0000" fill="hold" nodeType="withEffect" p14:presetBounceEnd="8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0000" fill="hold" nodeType="withEffect" p14:presetBounceEnd="8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26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27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20000" fill="hold" nodeType="withEffect" p14:presetBounceEnd="8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0000" fill="hold" nodeType="withEffect" p14:presetBounceEnd="8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0000" fill="hold" grpId="0" nodeType="withEffect" p14:presetBounceEnd="8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accel="2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accel="20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accel="2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2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27584" y="102660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การใช้กม. หมายถึง การนำเสนอข้อเท็จจริงที่เกิดขึ้นในคดีมาปรับกับตัวบทกม. และวินิจฉัยชี้ขาดว่าข้อเท็จจริงนั้นมีผลทางกม.อย่างไร</a:t>
            </a:r>
            <a:endParaRPr lang="en-US" sz="36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007\Desktop\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23272"/>
            <a:ext cx="2386054" cy="1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>
            <a:off x="3059832" y="422108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Users\007\Desktop\Office_of_the_Judiciar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459" y="3212976"/>
            <a:ext cx="1207106" cy="18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ลูกศรเชื่อมต่อแบบตรง 12"/>
          <p:cNvCxnSpPr/>
          <p:nvPr/>
        </p:nvCxnSpPr>
        <p:spPr>
          <a:xfrm>
            <a:off x="5528084" y="4222601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51067" y="4269498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ผลเป็นอย่างไร 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Picture 5" descr="C:\Users\007\Desktop\งาน รูปppt. อ.จิ๊บ\!!!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850" y="3378155"/>
            <a:ext cx="1585574" cy="11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accel="94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9" ac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1" ac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ac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ac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3" ac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accel="94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949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การปรับใช้กม.กับข้อเท็จจริงที่เรียกว่า “การปรับบท” มี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4557385" y="1772816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4557384" y="2924944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ลง 20"/>
          <p:cNvSpPr/>
          <p:nvPr/>
        </p:nvSpPr>
        <p:spPr>
          <a:xfrm>
            <a:off x="4557385" y="4085770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71599" y="1340768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ตรวจสอบข้อเท็จจริงให้เป็นที่ยุติว่าคดีเกิดขึ้นนั้นมีข้อเท็จจริงเป็นอย่างไร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42999" y="2492896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ค้นหาข้อกม.ที่ตรงกับข้อเท็จจริงและนำมาปรับบท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942998" y="3645024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นำข้อเท็จจริงในคดีมาปรับกับองค์ประกอบส่วนเหตุของข้อกม.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942997" y="4797152"/>
            <a:ext cx="7510221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เมื่อข้อเท็จจริงเข้าองค์ประกอบส่วนเหตุทุกประการ  จึงพิจารณาผลทางกม.ว่าเป็นอย่างไร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39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decel="8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8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88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8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8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8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88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88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 animBg="1"/>
      <p:bldP spid="20" grpId="0" animBg="1"/>
      <p:bldP spid="21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สามเหลี่ยม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57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" fill="hold" nodeType="with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2000" fill="hold" nodeType="with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20000" fill="hold" nodeType="with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1000" fill="hold" grpId="0" nodeType="with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1000" fill="hold" grpId="0" nodeType="withEffect" p14:presetBounceEnd="9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0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0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1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949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การปรับใช้กม.กับข้อเท็จจริงที่เรียกว่า “การปรับบท” มี </a:t>
            </a: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4557385" y="1772816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ลง 19"/>
          <p:cNvSpPr/>
          <p:nvPr/>
        </p:nvSpPr>
        <p:spPr>
          <a:xfrm>
            <a:off x="4557384" y="2924944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ลง 20"/>
          <p:cNvSpPr/>
          <p:nvPr/>
        </p:nvSpPr>
        <p:spPr>
          <a:xfrm>
            <a:off x="4557385" y="4085770"/>
            <a:ext cx="302647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71599" y="1340768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ตรวจสอบข้อเท็จจริงให้เป็นที่ยุติว่าคดีเกิดขึ้นนั้นมีข้อเท็จจริงเป็นอย่างไร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942999" y="2492896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ค้นหาข้อกม.ที่ตรงกับข้อเท็จจริงและนำมาปรับบท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942998" y="3645024"/>
            <a:ext cx="7510221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นำข้อเท็จจริงในคดีมาปรับกับองค์ประกอบส่วนเหตุของข้อกม.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942997" y="4797152"/>
            <a:ext cx="7510221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เมื่อข้อเท็จจริงเข้าองค์ประกอบส่วนเหตุทุกประการ  จึงพิจารณาผลทางกม.ว่าเป็นอย่างไร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71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1" accel="92000" decel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1" accel="92000" decel="8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1" accel="92000" decel="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accel="92000" decel="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accel="92000" decel="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92000" decel="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92000" decel="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accel="92000" decel="8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 animBg="1"/>
      <p:bldP spid="20" grpId="0" animBg="1"/>
      <p:bldP spid="21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007\Desktop\content_15355_1835202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2570">
            <a:off x="561295" y="2885845"/>
            <a:ext cx="2371185" cy="3455986"/>
          </a:xfrm>
          <a:prstGeom prst="rect">
            <a:avLst/>
          </a:prstGeom>
          <a:noFill/>
          <a:effectLst>
            <a:outerShdw blurRad="889000" dist="368300" dir="5400000" algn="t" rotWithShape="0">
              <a:prstClr val="black">
                <a:alpha val="54000"/>
              </a:prstClr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ลูกศรโค้งขวา 4"/>
          <p:cNvSpPr/>
          <p:nvPr/>
        </p:nvSpPr>
        <p:spPr>
          <a:xfrm rot="4225443">
            <a:off x="2697763" y="-425683"/>
            <a:ext cx="2487322" cy="5588763"/>
          </a:xfrm>
          <a:prstGeom prst="curvedRightArrow">
            <a:avLst>
              <a:gd name="adj1" fmla="val 25000"/>
              <a:gd name="adj2" fmla="val 37412"/>
              <a:gd name="adj3" fmla="val 25000"/>
            </a:avLst>
          </a:prstGeom>
          <a:solidFill>
            <a:srgbClr val="00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4" name="สามเหลี่ยม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17650">
            <a:off x="5484935" y="2042928"/>
            <a:ext cx="2932547" cy="2217273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กากบาท 1"/>
          <p:cNvSpPr/>
          <p:nvPr/>
        </p:nvSpPr>
        <p:spPr>
          <a:xfrm rot="18041692">
            <a:off x="5014855" y="1913488"/>
            <a:ext cx="3872705" cy="3872705"/>
          </a:xfrm>
          <a:prstGeom prst="plus">
            <a:avLst>
              <a:gd name="adj" fmla="val 46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48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de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9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007\Desktop\content_15355_1835202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2570">
            <a:off x="561295" y="2885845"/>
            <a:ext cx="2371185" cy="3455986"/>
          </a:xfrm>
          <a:prstGeom prst="rect">
            <a:avLst/>
          </a:prstGeom>
          <a:noFill/>
          <a:effectLst>
            <a:outerShdw blurRad="889000" dist="368300" dir="5400000" algn="t" rotWithShape="0">
              <a:prstClr val="black">
                <a:alpha val="54000"/>
              </a:prstClr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ลูกศรโค้งขวา 4"/>
          <p:cNvSpPr/>
          <p:nvPr/>
        </p:nvSpPr>
        <p:spPr>
          <a:xfrm rot="4225443">
            <a:off x="2697763" y="-425683"/>
            <a:ext cx="2487322" cy="5588763"/>
          </a:xfrm>
          <a:prstGeom prst="curvedRightArrow">
            <a:avLst>
              <a:gd name="adj1" fmla="val 25000"/>
              <a:gd name="adj2" fmla="val 37412"/>
              <a:gd name="adj3" fmla="val 25000"/>
            </a:avLst>
          </a:prstGeom>
          <a:solidFill>
            <a:srgbClr val="00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4" name="สามเหลี่ยม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17650">
            <a:off x="5484935" y="2042928"/>
            <a:ext cx="2932547" cy="2217273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กากบาท 1"/>
          <p:cNvSpPr/>
          <p:nvPr/>
        </p:nvSpPr>
        <p:spPr>
          <a:xfrm rot="18041692">
            <a:off x="5014855" y="1913488"/>
            <a:ext cx="3872705" cy="3872705"/>
          </a:xfrm>
          <a:prstGeom prst="plus">
            <a:avLst>
              <a:gd name="adj" fmla="val 46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71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ac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3" accel="9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3" accel="9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accel="9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007\Desktop\Office_of_the_Judiciary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92698"/>
            <a:ext cx="17904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ากบาท 10"/>
          <p:cNvSpPr/>
          <p:nvPr/>
        </p:nvSpPr>
        <p:spPr>
          <a:xfrm rot="16200000">
            <a:off x="4015936" y="2887554"/>
            <a:ext cx="1082897" cy="1082897"/>
          </a:xfrm>
          <a:prstGeom prst="plus">
            <a:avLst>
              <a:gd name="adj" fmla="val 398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 descr="C:\Users\007\Desktop\content_15355_18352025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2791"/>
            <a:ext cx="2016224" cy="29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ลูกศรเชื่อมต่อแบบตรง 12"/>
          <p:cNvCxnSpPr/>
          <p:nvPr/>
        </p:nvCxnSpPr>
        <p:spPr>
          <a:xfrm>
            <a:off x="6773579" y="5841426"/>
            <a:ext cx="0" cy="1728192"/>
          </a:xfrm>
          <a:prstGeom prst="straightConnector1">
            <a:avLst/>
          </a:prstGeom>
          <a:ln w="114300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กากบาท 14"/>
          <p:cNvSpPr/>
          <p:nvPr/>
        </p:nvSpPr>
        <p:spPr>
          <a:xfrm rot="16200000">
            <a:off x="4902281" y="2872408"/>
            <a:ext cx="393103" cy="393103"/>
          </a:xfrm>
          <a:prstGeom prst="plus">
            <a:avLst>
              <a:gd name="adj" fmla="val 39885"/>
            </a:avLst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10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16000" fill="hold" nodeType="withEffect" p14:presetBounceEnd="8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accel="6000" fill="hold" nodeType="withEffect" p14:presetBounceEnd="9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2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2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16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accel="6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5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ลูกศรเชื่อมต่อแบบตรง 12"/>
          <p:cNvCxnSpPr/>
          <p:nvPr/>
        </p:nvCxnSpPr>
        <p:spPr>
          <a:xfrm>
            <a:off x="6773579" y="-864095"/>
            <a:ext cx="0" cy="1728192"/>
          </a:xfrm>
          <a:prstGeom prst="straightConnector1">
            <a:avLst/>
          </a:prstGeom>
          <a:ln w="114300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C:\Users\007\Desktop\ข้อพิพาท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40" y="264516"/>
            <a:ext cx="3521300" cy="3092476"/>
          </a:xfrm>
          <a:prstGeom prst="rect">
            <a:avLst/>
          </a:prstGeom>
          <a:noFill/>
          <a:effectLst>
            <a:outerShdw blurRad="571500" dist="698500" dir="5400000" sx="106000" sy="106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442225"/>
            <a:ext cx="3744416" cy="1077218"/>
          </a:xfrm>
          <a:prstGeom prst="rect">
            <a:avLst/>
          </a:prstGeom>
          <a:noFill/>
          <a:effectLst>
            <a:outerShdw blurRad="317500" dist="177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การใช้กม.โดยการเทียบเคียง”  (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Analogy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4" name="กากบาท 13"/>
          <p:cNvSpPr/>
          <p:nvPr/>
        </p:nvSpPr>
        <p:spPr>
          <a:xfrm rot="16200000">
            <a:off x="2143727" y="4580092"/>
            <a:ext cx="1082897" cy="1082897"/>
          </a:xfrm>
          <a:prstGeom prst="plus">
            <a:avLst>
              <a:gd name="adj" fmla="val 398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ากบาท 15"/>
          <p:cNvSpPr/>
          <p:nvPr/>
        </p:nvSpPr>
        <p:spPr>
          <a:xfrm rot="16200000">
            <a:off x="3030072" y="4564946"/>
            <a:ext cx="393103" cy="393103"/>
          </a:xfrm>
          <a:prstGeom prst="plus">
            <a:avLst>
              <a:gd name="adj" fmla="val 39885"/>
            </a:avLst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804001" y="5662989"/>
            <a:ext cx="3744416" cy="646331"/>
          </a:xfrm>
          <a:prstGeom prst="rect">
            <a:avLst/>
          </a:prstGeom>
          <a:noFill/>
          <a:effectLst>
            <a:outerShdw blurRad="558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บทกม.ที่ใกล้เคียงอย่าง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ยิ่ง</a:t>
            </a:r>
            <a:endParaRPr lang="th-TH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ลูกศรเชื่อมต่อแบบตรง 19"/>
          <p:cNvCxnSpPr>
            <a:stCxn id="2" idx="2"/>
          </p:cNvCxnSpPr>
          <p:nvPr/>
        </p:nvCxnSpPr>
        <p:spPr>
          <a:xfrm flipH="1">
            <a:off x="4788024" y="3356992"/>
            <a:ext cx="1983766" cy="1227792"/>
          </a:xfrm>
          <a:prstGeom prst="straightConnector1">
            <a:avLst/>
          </a:prstGeom>
          <a:ln w="114300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7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94000" decel="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7225" y="1196752"/>
            <a:ext cx="28803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Ex.</a:t>
            </a:r>
            <a:endParaRPr lang="th-TH" sz="239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กากบาท 14"/>
          <p:cNvSpPr/>
          <p:nvPr/>
        </p:nvSpPr>
        <p:spPr>
          <a:xfrm rot="16200000">
            <a:off x="5317567" y="2611887"/>
            <a:ext cx="704940" cy="704940"/>
          </a:xfrm>
          <a:prstGeom prst="plus">
            <a:avLst>
              <a:gd name="adj" fmla="val 398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ากบาท 17"/>
          <p:cNvSpPr/>
          <p:nvPr/>
        </p:nvSpPr>
        <p:spPr>
          <a:xfrm rot="16200000">
            <a:off x="5894556" y="2483936"/>
            <a:ext cx="255901" cy="255901"/>
          </a:xfrm>
          <a:prstGeom prst="plus">
            <a:avLst>
              <a:gd name="adj" fmla="val 39885"/>
            </a:avLst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6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6000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8000" fill="hold" grpId="0" nodeType="withEffect" p14:presetBounceEnd="7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0000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build="allAtOnce"/>
          <p:bldP spid="15" grpId="0" animBg="1"/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accel="8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accel="1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3" grpId="0" build="allAtOnce"/>
          <p:bldP spid="15" grpId="0" animBg="1"/>
          <p:bldP spid="1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 hidden="1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 hidden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 bwMode="auto">
          <a:xfrm>
            <a:off x="-37947" y="0"/>
            <a:ext cx="9181947" cy="68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007\Desktop\2009928_797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42" y="4919042"/>
            <a:ext cx="44862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07\Desktop\12573586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26023" y="2190456"/>
            <a:ext cx="3587337" cy="50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17225" y="1196752"/>
            <a:ext cx="28803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Ex.</a:t>
            </a:r>
            <a:endParaRPr lang="th-TH" sz="239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กากบาท 11"/>
          <p:cNvSpPr/>
          <p:nvPr/>
        </p:nvSpPr>
        <p:spPr>
          <a:xfrm rot="16200000">
            <a:off x="5317567" y="2611887"/>
            <a:ext cx="704940" cy="704940"/>
          </a:xfrm>
          <a:prstGeom prst="plus">
            <a:avLst>
              <a:gd name="adj" fmla="val 398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ากบาท 12"/>
          <p:cNvSpPr/>
          <p:nvPr/>
        </p:nvSpPr>
        <p:spPr>
          <a:xfrm rot="16200000">
            <a:off x="5894556" y="2483936"/>
            <a:ext cx="255901" cy="255901"/>
          </a:xfrm>
          <a:prstGeom prst="plus">
            <a:avLst>
              <a:gd name="adj" fmla="val 39885"/>
            </a:avLst>
          </a:pr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0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22000" fill="hold" nodeType="withEffect" p14:presetBounceEnd="8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8" presetClass="path" presetSubtype="0" accel="11000" decel="86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3243 -0.01272 L -0.28003 0.08627 L -0.23837 -0.01272 L -0.19409 0.08627 L -0.15 -0.01272 L -0.10885 0.08627 L -0.06406 -0.01272 L -0.02187 0.08627 L 0.02118 -0.01272 L 0.06528 0.08627 L 0.10712 -0.01272 L 0.15104 0.08627 L 0.19254 -0.01272 L 0.23663 0.08627 L 0.28073 -0.01272 L 0.32257 0.08627 L 0.36667 -0.01272 " pathEditMode="relative" rAng="0" ptsTypes="FFFFFFFFFFFFFFFFF">
                                          <p:cBhvr>
                                            <p:cTn id="17" dur="3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49" y="49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4" accel="94000" decel="4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000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22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8" presetClass="path" presetSubtype="0" accel="11000" decel="86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3243 -0.01272 L -0.28003 0.08627 L -0.23837 -0.01272 L -0.19409 0.08627 L -0.15 -0.01272 L -0.10885 0.08627 L -0.06406 -0.01272 L -0.02187 0.08627 L 0.02118 -0.01272 L 0.06528 0.08627 L 0.10712 -0.01272 L 0.15104 0.08627 L 0.19254 -0.01272 L 0.23663 0.08627 L 0.28073 -0.01272 L 0.32257 0.08627 L 0.36667 -0.01272 " pathEditMode="relative" rAng="0" ptsTypes="FFFFFFFFFFFFFFFFF">
                                          <p:cBhvr>
                                            <p:cTn id="17" dur="30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49" y="494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07\Desktop\hotel-ziction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662621" cy="5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007\Desktop\2-61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7" y="2572603"/>
            <a:ext cx="8489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007\Desktop\spd_20120814170040_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3"/>
          <a:stretch/>
        </p:blipFill>
        <p:spPr bwMode="auto">
          <a:xfrm>
            <a:off x="499002" y="404665"/>
            <a:ext cx="4179887" cy="2434070"/>
          </a:xfrm>
          <a:prstGeom prst="rect">
            <a:avLst/>
          </a:prstGeom>
          <a:noFill/>
          <a:effectLst>
            <a:outerShdw blurRad="266700" dist="3556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737155" y="4005064"/>
            <a:ext cx="162437" cy="1535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โค้ง 3"/>
          <p:cNvSpPr/>
          <p:nvPr/>
        </p:nvSpPr>
        <p:spPr>
          <a:xfrm rot="10800000">
            <a:off x="6984268" y="3144817"/>
            <a:ext cx="900100" cy="1432461"/>
          </a:xfrm>
          <a:prstGeom prst="bentArrow">
            <a:avLst>
              <a:gd name="adj1" fmla="val 24369"/>
              <a:gd name="adj2" fmla="val 19479"/>
              <a:gd name="adj3" fmla="val 25000"/>
              <a:gd name="adj4" fmla="val 3901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6" name="สามเหลี่ยม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7409" y="1088908"/>
            <a:ext cx="3173816" cy="2399694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084" y="4081818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ตามตัวอักษร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588945" y="5013176"/>
            <a:ext cx="633397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ก</a:t>
            </a:r>
          </a:p>
        </p:txBody>
      </p:sp>
      <p:pic>
        <p:nvPicPr>
          <p:cNvPr id="4102" name="Picture 6" descr="C:\Users\007\Desktop\20130910115516193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76" y="5463718"/>
            <a:ext cx="1675872" cy="1047127"/>
          </a:xfrm>
          <a:prstGeom prst="rect">
            <a:avLst/>
          </a:prstGeom>
          <a:noFill/>
          <a:effectLst>
            <a:outerShdw blurRad="482600" dist="292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วงรี 20"/>
          <p:cNvSpPr/>
          <p:nvPr/>
        </p:nvSpPr>
        <p:spPr>
          <a:xfrm>
            <a:off x="4453618" y="5301208"/>
            <a:ext cx="450542" cy="450542"/>
          </a:xfrm>
          <a:prstGeom prst="ellipse">
            <a:avLst/>
          </a:prstGeom>
          <a:effectLst>
            <a:outerShdw blurRad="495300" dist="3048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ข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3" name="Picture 7" descr="C:\Users\007\Desktop\Brahma-Chicken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88602"/>
            <a:ext cx="1728192" cy="1695229"/>
          </a:xfrm>
          <a:prstGeom prst="rect">
            <a:avLst/>
          </a:prstGeom>
          <a:noFill/>
          <a:effectLst>
            <a:outerShdw blurRad="533400" dist="3048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0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93714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6329" y="3326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ตีความแบ่งออกเป็น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ประการ</a:t>
            </a: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:\Users\007\Desktop\think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39">
            <a:off x="4548423" y="1609921"/>
            <a:ext cx="3908205" cy="26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817277" y="1224804"/>
            <a:ext cx="2376264" cy="61206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ตีความตามอักษร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3" name="Picture 3" descr="C:\Users\007\Desktop\530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9604"/>
            <a:ext cx="4090011" cy="30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มุมมน 16"/>
          <p:cNvSpPr/>
          <p:nvPr/>
        </p:nvSpPr>
        <p:spPr>
          <a:xfrm>
            <a:off x="179512" y="3068512"/>
            <a:ext cx="2376264" cy="612068"/>
          </a:xfrm>
          <a:prstGeom prst="round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ตามเจตนารมณ์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4" name="Picture 4" descr="C:\Users\007\Desktop\10885_201111011658218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34" y="4231682"/>
            <a:ext cx="4129751" cy="30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5436096" y="5877272"/>
            <a:ext cx="2376264" cy="612068"/>
          </a:xfrm>
          <a:prstGeom prst="round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ตามระบบ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5" name="Picture 5" descr="C:\Users\007\Desktop\734042_429801407111251_230474150_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72" y="4181714"/>
            <a:ext cx="5363752" cy="26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มุมมน 18"/>
          <p:cNvSpPr/>
          <p:nvPr/>
        </p:nvSpPr>
        <p:spPr>
          <a:xfrm>
            <a:off x="2800581" y="4102871"/>
            <a:ext cx="2376264" cy="61206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ตามประวัติศาสตร์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751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93714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755576" y="1556792"/>
            <a:ext cx="2952328" cy="374441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043608" y="1844824"/>
            <a:ext cx="2376264" cy="61206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ตีความตามอักษร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1015832" y="2708920"/>
            <a:ext cx="2376264" cy="61206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ตามเจตนารมณ์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998687" y="3537014"/>
            <a:ext cx="2376264" cy="61206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ตามระบบ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008639" y="4398681"/>
            <a:ext cx="2376264" cy="61206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ตามประวัติศาสตร์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4067944" y="3167972"/>
            <a:ext cx="1080120" cy="5220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292080" y="1413351"/>
            <a:ext cx="3096344" cy="40318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	การ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ตีความกม.จะต้องใช้วิธีการทั้ง 4 ประกอบกันไปเสมอ เพื่อให้ได้ความหมายที่แท้จริงของ บบญ.นั้น แม้ถ้อยคำใน บบญ.นั้นจะมีความหมายที่ชัดเจนแล้วก็ตาม</a:t>
            </a:r>
            <a:endParaRPr lang="th-TH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454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7" y="1412776"/>
            <a:ext cx="918194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สามเหลี่ยม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55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accel="91000" decel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accel="91000" decel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accel="91000" decel="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65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9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7947" y="1412776"/>
            <a:ext cx="918194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000" y="288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C:\Users\007\Desktop\halfglas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112" y="2265834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ส่วนที่กำหนดข้อเท็จจริงว่ากรณีใดบ้างที่จะต้องนำบทบัญญัตินั้นๆ ไปปรับใช้เพื่อหาผลในทางกม. </a:t>
            </a:r>
          </a:p>
          <a:p>
            <a:pPr algn="thaiDist"/>
            <a:endParaRPr lang="th-TH" u="sng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องค์ประกอบส่วนเหตุจะเป็นเงื่อนไขในการใช้บทบัญญัติ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กล่าวคือ หากข้อพิพาทที่เกิดขึ้นมีข้อเท็จจริงไม่ครบองค์ประกอบส่วนเหตุของบทบัญญัตินั้น ศาลหรือผู้ใช้กม.จะนำบทบัญญัติดังกล่าวมาปรับใช้กับข้อพิพาทนั้น ไม่ได้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73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7947" y="1412776"/>
            <a:ext cx="918194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000" y="288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C:\Users\007\Desktop\halfglas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112" y="2265834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ส่วนที่กำหนดข้อเท็จจริงว่ากรณีใดบ้างที่จะต้องนำบทบัญญัตินั้นๆ ไปปรับใช้เพื่อหาผลในทางกม. </a:t>
            </a:r>
          </a:p>
          <a:p>
            <a:pPr algn="thaiDist"/>
            <a:endParaRPr lang="th-TH" u="sng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u="sng" dirty="0" smtClean="0">
                <a:latin typeface="TH SarabunPSK" pitchFamily="34" charset="-34"/>
                <a:cs typeface="TH SarabunPSK" pitchFamily="34" charset="-34"/>
              </a:rPr>
              <a:t>องค์ประกอบส่วนเหตุจะเป็นเงื่อนไขในการใช้บทบัญญัติ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กล่าวคือ หากข้อพิพาทที่เกิดขึ้นมีข้อเท็จจริงไม่ครบองค์ประกอบส่วนเหตุของบทบัญญัตินั้น ศาลหรือผู้ใช้กม.จะนำบทบัญญัติดังกล่าวมาปรับใช้กับข้อพิพาทนั้น ไม่ได้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6" descr="C:\Users\007\Desktop\2013-11-23T15-14-15_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167" y="1926697"/>
            <a:ext cx="9937104" cy="36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6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7947" y="1412776"/>
            <a:ext cx="918194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ตัวเชื่อมต่อตรง 8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0000" y="288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 descr="C:\Users\007\Desktop\halfglas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007\Desktop\2013-11-23T15-14-15_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167" y="1926697"/>
            <a:ext cx="9937104" cy="36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สามเหลี่ยม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32040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86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89000" decel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ac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72222E-6 -4.07407E-6 L 4.72222E-6 0.663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17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3" accel="6000" decel="94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01"/>
          <a:stretch/>
        </p:blipFill>
        <p:spPr bwMode="auto">
          <a:xfrm>
            <a:off x="-37947" y="1412776"/>
            <a:ext cx="9181947" cy="54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 flipH="1">
            <a:off x="2267744" y="2060848"/>
            <a:ext cx="2160240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731225" y="2060848"/>
            <a:ext cx="2073023" cy="3240360"/>
          </a:xfrm>
          <a:prstGeom prst="line">
            <a:avLst/>
          </a:prstGeom>
          <a:ln w="76200"/>
          <a:effectLst>
            <a:outerShdw blurRad="482600" dist="4445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สามเหลี่ยม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88">
                        <a14:foregroundMark x1="37240" y1="18500" x2="37240" y2="18500"/>
                        <a14:foregroundMark x1="34972" y1="69375" x2="34972" y2="69375"/>
                        <a14:foregroundMark x1="15501" y1="69750" x2="15501" y2="69750"/>
                        <a14:foregroundMark x1="10113" y1="74375" x2="13894" y2="65750"/>
                        <a14:foregroundMark x1="13611" y1="66125" x2="39225" y2="66125"/>
                        <a14:foregroundMark x1="39225" y1="66750" x2="39130" y2="74375"/>
                        <a14:foregroundMark x1="37902" y1="74375" x2="15501" y2="74750"/>
                        <a14:foregroundMark x1="22873" y1="73875" x2="24858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30818" cy="2745230"/>
          </a:xfrm>
          <a:prstGeom prst="rect">
            <a:avLst/>
          </a:prstGeom>
          <a:noFill/>
          <a:ln>
            <a:noFill/>
          </a:ln>
          <a:effectLst>
            <a:outerShdw blurRad="482600" dist="558800" dir="57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องค์ประกอบส่วนเหตุ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82365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8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accel="9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accel="91000" decel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accel="91000" decel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-0.648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 bwMode="auto">
          <a:xfrm>
            <a:off x="-37947" y="1412776"/>
            <a:ext cx="918194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080" y="2852936"/>
            <a:ext cx="689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องค์ประกอบส่วนผล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 ส่วนที่กำหนดผลในทางกม. หากข้อพิพาทมีข้อเท็จจริงครบองค์ประกอบส่วนเหตุของบทบัญญัตินั้น ข้อพิพาทดังกล่าวก็จะมีผลทางกม.ตามที่บทบัญญัตินั้นกำหนดไว้ </a:t>
            </a:r>
          </a:p>
        </p:txBody>
      </p:sp>
      <p:pic>
        <p:nvPicPr>
          <p:cNvPr id="12" name="Picture 3" descr="C:\Users\007\Desktop\halfglas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พื้นหลังที่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4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พื้นหลังที่ 1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bg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128385" y="-1166329"/>
            <a:ext cx="6858001" cy="9190662"/>
          </a:xfrm>
          <a:prstGeom prst="rect">
            <a:avLst/>
          </a:prstGeom>
          <a:noFill/>
          <a:effectLst>
            <a:innerShdw blurRad="1270000" dir="106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รวมงาน ปี 3 เทอม 1\งาน ปี 3 เทอม 1\อ.ยุทธนา\รวมไฟล์และwebsite535120237\documents\ข้อมูล-รูปภาพ-เสียง-เนื้อหา-ที่ทำเว็บทั้งหมด อ.ยุทธนา\รูปต้นฉบับ\paper -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 bwMode="auto">
          <a:xfrm>
            <a:off x="-37947" y="1412776"/>
            <a:ext cx="918194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00" y="360000"/>
            <a:ext cx="3744416" cy="783193"/>
          </a:xfrm>
          <a:prstGeom prst="roundRect">
            <a:avLst/>
          </a:prstGeom>
          <a:noFill/>
          <a:effectLst>
            <a:outerShdw blurRad="330200" dist="1016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องค์ประกอบส่วนผล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080" y="2852936"/>
            <a:ext cx="689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u="sng" dirty="0" smtClean="0">
                <a:latin typeface="TH SarabunPSK" pitchFamily="34" charset="-34"/>
                <a:cs typeface="TH SarabunPSK" pitchFamily="34" charset="-34"/>
              </a:rPr>
              <a:t>องค์ประกอบส่วนผล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 ส่วนที่กำหนดผลในทางกม. หากข้อพิพาทมีข้อเท็จจริงครบองค์ประกอบส่วนเหตุของบทบัญญัตินั้น ข้อพิพาทดังกล่าวก็จะมีผลทางกม.ตามที่บทบัญญัตินั้นกำหนดไว้ </a:t>
            </a:r>
          </a:p>
        </p:txBody>
      </p:sp>
      <p:pic>
        <p:nvPicPr>
          <p:cNvPr id="12" name="Picture 3" descr="C:\Users\007\Desktop\halfglas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" y="5073758"/>
            <a:ext cx="1863552" cy="18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007\Desktop\2013-11-24T13-46-42_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9933335" cy="30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714</Words>
  <Application>Microsoft Office PowerPoint</Application>
  <PresentationFormat>นำเสนอทางหน้าจอ (4:3)</PresentationFormat>
  <Paragraphs>133</Paragraphs>
  <Slides>29</Slides>
  <Notes>23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007</dc:creator>
  <cp:lastModifiedBy>007</cp:lastModifiedBy>
  <cp:revision>93</cp:revision>
  <dcterms:created xsi:type="dcterms:W3CDTF">2013-11-23T05:03:23Z</dcterms:created>
  <dcterms:modified xsi:type="dcterms:W3CDTF">2013-11-24T15:55:51Z</dcterms:modified>
</cp:coreProperties>
</file>