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4" r:id="rId2"/>
    <p:sldId id="256" r:id="rId3"/>
    <p:sldId id="257" r:id="rId4"/>
    <p:sldId id="27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61" r:id="rId15"/>
    <p:sldId id="272" r:id="rId16"/>
    <p:sldId id="273" r:id="rId17"/>
    <p:sldId id="259" r:id="rId18"/>
    <p:sldId id="260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mputer" initials="C" lastIdx="1" clrIdx="0">
    <p:extLst>
      <p:ext uri="{19B8F6BF-5375-455C-9EA6-DF929625EA0E}">
        <p15:presenceInfo xmlns:p15="http://schemas.microsoft.com/office/powerpoint/2012/main" xmlns="" userId="Comput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1" autoAdjust="0"/>
    <p:restoredTop sz="94660"/>
  </p:normalViewPr>
  <p:slideViewPr>
    <p:cSldViewPr snapToGrid="0">
      <p:cViewPr>
        <p:scale>
          <a:sx n="70" d="100"/>
          <a:sy n="70" d="100"/>
        </p:scale>
        <p:origin x="-1986" y="-11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7/20/2020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ethics.parliament.go.th/main.php?filename=video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 contourW="12700">
            <a:contourClr>
              <a:schemeClr val="bg2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" y="5666352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Dr.Montha</a:t>
            </a:r>
            <a:r>
              <a:rPr lang="en-US" sz="4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4000" b="1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Meepripruk</a:t>
            </a:r>
            <a:endParaRPr lang="en-US" sz="4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928996"/>
            <a:ext cx="12192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6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จัดการความรู้ด้านการวิจัย </a:t>
            </a:r>
            <a:endParaRPr lang="th-TH" sz="6000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6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เรื่อง </a:t>
            </a:r>
            <a:r>
              <a:rPr lang="th-TH" sz="6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การเขียนบทความวิจัยเพื่อการ</a:t>
            </a:r>
            <a:r>
              <a:rPr lang="th-TH" sz="6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ตีพิมพ์</a:t>
            </a:r>
          </a:p>
          <a:p>
            <a:pPr algn="ctr"/>
            <a:r>
              <a:rPr lang="th-TH" sz="6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ใน</a:t>
            </a:r>
            <a:r>
              <a:rPr lang="th-TH" sz="6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วารสารที่อยู่ในฐานข้อมูลระดับชาติ (</a:t>
            </a:r>
            <a:r>
              <a:rPr lang="en-US" sz="6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TCI) </a:t>
            </a:r>
            <a:endParaRPr lang="th-TH" sz="6000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6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และ</a:t>
            </a:r>
            <a:r>
              <a:rPr lang="th-TH" sz="6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นานาชาติ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15930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 contourW="12700">
            <a:contourClr>
              <a:schemeClr val="bg2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129212" y="483738"/>
            <a:ext cx="10958285" cy="1156380"/>
          </a:xfrm>
        </p:spPr>
        <p:txBody>
          <a:bodyPr>
            <a:normAutofit fontScale="90000"/>
          </a:bodyPr>
          <a:lstStyle/>
          <a:p>
            <a:pPr algn="ctr"/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ประวัติการตีพิมพ์บทความวิจัย</a:t>
            </a:r>
            <a:b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2011 (2556) – 2019 (2562)</a:t>
            </a: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38252" y="1640118"/>
            <a:ext cx="922237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23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Wasoontara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Ratanopas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*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,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Montha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Meepripruk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,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Surachai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Rattansuk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and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Sasiwan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Plailahan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(2017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).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Determination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of Natural </a:t>
            </a:r>
            <a:r>
              <a:rPr lang="en-US" sz="24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Colour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from 10 Edible Plants in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Kamphaeng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Phet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Province,Thailand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en-GB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International Conference on Technology and Social Science 2017 (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ICTSS2017)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ที่เมือง </a:t>
            </a:r>
            <a:r>
              <a:rPr lang="en-US" sz="24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Kiryu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ประเทศญี่ปุ่นในระหว่างวันที่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10-12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พฤษภาคม 2560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</a:p>
          <a:p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24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ณัฐธิดา ยศ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ปัญญา, จริยา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รัตน์ ฟื้น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ตน, เบญญา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ภา พุด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สิน, สุภา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ภรณ์ 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ฤมิตร, สุ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วจี สารี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สุข, ศศิวิมล 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แดง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อิ่ม,    อา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ภัสรา  คุ้ม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เณร, มณฑา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หมีไพรพฤกษ์และณัฐภาณี บัว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ดี.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(2560). ค่า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pH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กรดแลคติกและกรดแอล-แอสคอร์บิก (วิตามินซี) ของผลิตภัณฑ์น้ำฝาถังจากถังน้ำหมักมะเฟือง: ศูนย์การเรียนรู้ชุมชนเศรษฐกิจพอเพียง บ้านดาดทองเจริญ ต.อ่างทอง อ.เมือง จ.กำแพงเพชร. บทความสืบเนื่องจากการประชุมวิชาการระดับชาติ ครั้งที่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4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(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Proceedings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วันที่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22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ธันวาคม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2560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th-TH" sz="24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25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อมรรัตน์ ดง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ประชา.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อาทิติญา สิทธิ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กรรณ์, วิภาดา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วิเชียร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ดี,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นพรัตน์ 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โพธิบัลลังก์,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อภิญญา โพธิบัล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ลังค์,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กิติมา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ภรณ์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สมบัติ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พล,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ปาริชาติ จำปา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ศักดิ์,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มณฑา หมีไพรพฤกษ์และณัฐภาณี บัว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ดี.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(2560). กิจกรรมการต้านอนุมลูอิสระ ปริมาณแอนโทไซยานินและ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pH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ของแชมพูผสมสมุนไพร 4 ชนิด. บทความสืบเนื่องจากการประชุมวิชาการระดับชาติ ครั้งที่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4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(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Proceedings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วันที่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22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ธันวาคม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2560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th-TH" sz="24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372351" y="1641936"/>
            <a:ext cx="4715146" cy="1392659"/>
          </a:xfrm>
          <a:prstGeom prst="rect">
            <a:avLst/>
          </a:prstGeom>
          <a:solidFill>
            <a:schemeClr val="bg2">
              <a:lumMod val="20000"/>
              <a:lumOff val="80000"/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Co-research </a:t>
            </a:r>
            <a:endParaRPr lang="th-TH" sz="3200" b="1" spc="50" dirty="0" smtClean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  <a:p>
            <a:pPr algn="ctr"/>
            <a:r>
              <a:rPr lang="th-TH" sz="32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ร่วมกับอาจารย์ต่างมหาลัย</a:t>
            </a:r>
            <a:endParaRPr lang="en-US" sz="32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72351" y="3108785"/>
            <a:ext cx="4715146" cy="1716125"/>
          </a:xfrm>
          <a:prstGeom prst="rect">
            <a:avLst/>
          </a:prstGeom>
          <a:solidFill>
            <a:schemeClr val="bg2">
              <a:lumMod val="20000"/>
              <a:lumOff val="80000"/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งานวิจัยจากผลงานนักศึกษา</a:t>
            </a:r>
          </a:p>
          <a:p>
            <a:pPr algn="ctr"/>
            <a:r>
              <a:rPr lang="th-TH" sz="32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วิชา เคมีประยุกต์</a:t>
            </a:r>
            <a:endParaRPr lang="en-US" sz="32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372351" y="4939211"/>
            <a:ext cx="4715146" cy="1463214"/>
          </a:xfrm>
          <a:prstGeom prst="rect">
            <a:avLst/>
          </a:prstGeom>
          <a:solidFill>
            <a:schemeClr val="bg2">
              <a:lumMod val="20000"/>
              <a:lumOff val="80000"/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งานวิจัยนักศึกษา</a:t>
            </a:r>
            <a:endParaRPr lang="en-US" sz="32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76758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 contourW="12700">
            <a:contourClr>
              <a:schemeClr val="bg2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129212" y="483738"/>
            <a:ext cx="10958285" cy="1156380"/>
          </a:xfrm>
        </p:spPr>
        <p:txBody>
          <a:bodyPr>
            <a:normAutofit fontScale="90000"/>
          </a:bodyPr>
          <a:lstStyle/>
          <a:p>
            <a:pPr algn="ctr"/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ประวัติการตีพิมพ์บทความวิจัย</a:t>
            </a:r>
            <a:b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2011 (2556) – 2019 (2562)</a:t>
            </a: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38252" y="1640118"/>
            <a:ext cx="92223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26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มณฑา หมีไพรพฤกษ์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,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พิสุทธิลักษณ์ พง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โอสถ, ณัฐ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ธิดา ยศ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ปัญญา, รุ่ง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วดี เชื้อจีนและณัฐภาณี บัว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ดี.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(2561).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คุณสมบัติทางกายภาพบางประการ ปริมาณฟีนอลิก และเบต้าแคโรทีนของสบู่ก้อนข้าวกล้องงอกผสม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น้ำผึ้ง. เอกสาร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สืบเนื่องจากการประชุมวิชาการระดับชาติ พิบูลสงคราม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วิจัย.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วันที่ 23 มีนาคม 2561.</a:t>
            </a:r>
            <a:endParaRPr lang="en-US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27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อนุสรา  วงษ์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ไว,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สิรินลักษณ์  ประเสริฐ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บำรุง,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ดวงกมล  สีทา และมณฑา  หมีไพรพฤกษ์. (2561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).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สารกาบาและฤทธิ์การต้านอนุมูลอิสระของข้าวกล้องงอกหอมปทุมธานี 1 ในน้ำแช่ 4 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ชนิด.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เอกสารสืบเนื่องจากการประชุมวิชาการระดับชาติ พิบูลสงครามวิจัย. วันที่ 23 มีนาคม 2561.</a:t>
            </a:r>
            <a:endParaRPr lang="en-US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28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มณฑา หมีไพรพฤกษ์, </a:t>
            </a:r>
            <a:r>
              <a:rPr lang="th-TH" sz="2400" baseline="30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นัตติกาล ปานสุด</a:t>
            </a:r>
            <a:r>
              <a:rPr lang="th-TH" sz="2400" baseline="30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และ ทรงพร วัฒนโฉมยง. (2561). ปริมาณสารเบต้าแคโรทีน กาบาและฤทธิ์ต้านอนุมูลอิสระของข้าว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4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สายพันธุ์. วารสารวิทยาศาสตร์แห่งมหาวิทยาลัยราชภัฎเพชรบุรี ปีที่ 2 ฉบับที่ 2 กรกฎาคม – ธันวาคม 2561</a:t>
            </a:r>
            <a:endParaRPr lang="en-US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29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Montha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Meepripruk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,*,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Surachai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Rattanasuk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,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Monthicha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Phanaphadungtham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, 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Siwa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Dittham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and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Hadi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Nasbey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(2018).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Optimal Condition of Elephant Foot Yam (</a:t>
            </a:r>
            <a:r>
              <a:rPr lang="en-US" sz="24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Amorphophalluscampanulatus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(</a:t>
            </a:r>
            <a:r>
              <a:rPr lang="en-US" sz="24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Roxb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.) Noodle Production on Calcium Oxalate and Antioxidant Content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The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5</a:t>
            </a:r>
            <a:r>
              <a:rPr lang="en-US" sz="24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thRajabhat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University National &amp; International Research and Academic Conference (RUNIRAC V) 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–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5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December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2018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, </a:t>
            </a:r>
            <a:r>
              <a:rPr lang="en-US" sz="24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PhetchaburiRajbhat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University, Phetchaburi, Thailand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endParaRPr lang="en-US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20050" y="1640118"/>
            <a:ext cx="4067447" cy="1028700"/>
          </a:xfrm>
          <a:prstGeom prst="rect">
            <a:avLst/>
          </a:prstGeom>
          <a:solidFill>
            <a:schemeClr val="bg2">
              <a:lumMod val="20000"/>
              <a:lumOff val="80000"/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งานวิจัย </a:t>
            </a:r>
          </a:p>
          <a:p>
            <a:pPr algn="ctr"/>
            <a:r>
              <a:rPr lang="th-TH" sz="32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ร่วมกับอาจารย์และนักศึกษา</a:t>
            </a:r>
            <a:endParaRPr lang="en-US" sz="32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020049" y="2796498"/>
            <a:ext cx="4067447" cy="1028700"/>
          </a:xfrm>
          <a:prstGeom prst="rect">
            <a:avLst/>
          </a:prstGeom>
          <a:solidFill>
            <a:schemeClr val="bg2">
              <a:lumMod val="20000"/>
              <a:lumOff val="80000"/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งานวิจัยนักศึกษา</a:t>
            </a:r>
            <a:endParaRPr lang="en-US" sz="32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20049" y="3949026"/>
            <a:ext cx="4067447" cy="851574"/>
          </a:xfrm>
          <a:prstGeom prst="rect">
            <a:avLst/>
          </a:prstGeom>
          <a:solidFill>
            <a:schemeClr val="bg2">
              <a:lumMod val="20000"/>
              <a:lumOff val="80000"/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งานวิจัยร่วมกับนักศึกษา</a:t>
            </a:r>
            <a:endParaRPr lang="en-US" sz="32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239001" y="4924232"/>
            <a:ext cx="4848495" cy="1857568"/>
          </a:xfrm>
          <a:prstGeom prst="rect">
            <a:avLst/>
          </a:prstGeom>
          <a:solidFill>
            <a:schemeClr val="bg2">
              <a:lumMod val="20000"/>
              <a:lumOff val="80000"/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Co-research </a:t>
            </a:r>
            <a:endParaRPr lang="th-TH" sz="3200" b="1" spc="50" dirty="0" smtClean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  <a:p>
            <a:pPr algn="ctr"/>
            <a:r>
              <a:rPr lang="th-TH" sz="32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ร่วมกับนักศึกษา อาจารย์ต่างมหาลัยและอาจารย์ต่างชาติ</a:t>
            </a:r>
            <a:endParaRPr lang="en-US" sz="32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63375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 contourW="12700">
            <a:contourClr>
              <a:schemeClr val="bg2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129212" y="483738"/>
            <a:ext cx="10958285" cy="1156380"/>
          </a:xfrm>
        </p:spPr>
        <p:txBody>
          <a:bodyPr>
            <a:normAutofit fontScale="90000"/>
          </a:bodyPr>
          <a:lstStyle/>
          <a:p>
            <a:pPr algn="ctr"/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ประวัติการตีพิมพ์บทความวิจัย</a:t>
            </a:r>
            <a:b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2011 (2556) – 2019 (2562)</a:t>
            </a: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38252" y="1640118"/>
            <a:ext cx="92223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30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Suh-</a:t>
            </a:r>
            <a:r>
              <a:rPr lang="en-US" sz="24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Miin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Wang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, Lee </a:t>
            </a:r>
            <a:r>
              <a:rPr lang="en-US" sz="24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MueiChng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,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Montha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Meepripruk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,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Pek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-Lan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Toh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(2019).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Vibrational Frequencies and Electronic Structures of 2-amino-1, 9-dihydro-9-[(2-hydroxuethoxy) methyl]-6H-purin-6-one using Density Functional Theory Method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International Symposium on Green &amp; Sustainable Technology ISGST 2019, UTAR Perak Campus, Malaysia, April 23 – 26, 2019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endParaRPr lang="en-US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31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พิสุทธิลักษณ์ พง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โอสและ มณฑา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หมีไพร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พฤกษ์.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2562).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พัฒนาผลสัมฤทธิ์ทางการเรียนวิชาวิทยาศาสตร์โดยใช้ชุดการเรียน เรื่อง บรรยากาศ นักเรียนชั้นมัธยมศึกษาปีที่ 1 โรงเรียนเฉลิมพระเกียรติสมเด็จพระศรีนครินทร์กำแพงเพชร. 2562. บทความสืบเนื่องจากการประชุมวิชาการระดับชาติ ครั้งที่ 1 (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Proceedings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จัดขึ้นในวันที่ 23มีนาคม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256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 คณะครุศาสตร์ มหาวิทยาลัยราชภัฏพิบูลสงคราม.</a:t>
            </a:r>
            <a:endParaRPr lang="en-US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32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อัจฉรา  พุทธิมา</a:t>
            </a:r>
            <a:r>
              <a:rPr lang="en-US" sz="2400" baseline="30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,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วรรณลักษณ์  เนตรกล่ำ</a:t>
            </a:r>
            <a:r>
              <a:rPr lang="en-US" sz="2400" baseline="30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และมณฑา หมีไพรพฤกษ์. 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(2562).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สมบัติทางกายภาพ ปริมาณสารแอนโทไซยานินและสารต้านอนุมูลอิสระในแชมพูผสมสมุนไพร 7 ชนิดผสมสมุนไพร 7 ชนิด. บทความสืบเนื่องจากการประชุมวิชาการระดับชาติ ครั้งที่ 1 (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Proceedings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จัดขึ้นในวันที่ 23 มีนาคม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256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 คณะครุศาสตร์ มหาวิทยาลัยราชภัฏพิบูล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สงคราม.</a:t>
            </a:r>
            <a:endParaRPr lang="en-US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229349" y="1582968"/>
            <a:ext cx="5858147" cy="1426932"/>
          </a:xfrm>
          <a:prstGeom prst="rect">
            <a:avLst/>
          </a:prstGeom>
          <a:solidFill>
            <a:schemeClr val="bg2">
              <a:lumMod val="20000"/>
              <a:lumOff val="80000"/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Co-research</a:t>
            </a:r>
            <a:r>
              <a:rPr lang="th-TH" sz="32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ต่างประเทศ</a:t>
            </a:r>
          </a:p>
          <a:p>
            <a:pPr algn="ctr"/>
            <a:r>
              <a:rPr lang="th-TH" sz="32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อาจารย์ที่ปรึกษาร่วมกับนักศึกษาต่างประเทศ</a:t>
            </a:r>
            <a:endParaRPr lang="en-US" sz="32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29350" y="3072691"/>
            <a:ext cx="5858148" cy="3148892"/>
          </a:xfrm>
          <a:prstGeom prst="rect">
            <a:avLst/>
          </a:prstGeom>
          <a:solidFill>
            <a:schemeClr val="bg2">
              <a:lumMod val="20000"/>
              <a:lumOff val="80000"/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งานวิจัยนักศึกษา</a:t>
            </a:r>
            <a:endParaRPr lang="en-US" sz="32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13684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 contourW="12700">
            <a:contourClr>
              <a:schemeClr val="bg2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129212" y="483738"/>
            <a:ext cx="10958285" cy="1156380"/>
          </a:xfrm>
        </p:spPr>
        <p:txBody>
          <a:bodyPr>
            <a:normAutofit fontScale="90000"/>
          </a:bodyPr>
          <a:lstStyle/>
          <a:p>
            <a:pPr algn="ctr"/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ประวัติการตีพิมพ์บทความวิจัย</a:t>
            </a:r>
            <a:b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2011 (2556) – 2019 (2562)</a:t>
            </a: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96309" y="1857833"/>
            <a:ext cx="92223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33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Montha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Meepripruk</a:t>
            </a:r>
            <a:r>
              <a:rPr lang="en-US" sz="2400" baseline="30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1,a</a:t>
            </a:r>
            <a:r>
              <a:rPr lang="en-GB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and Mark Adam Baker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. (2019).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The Project-Based Learning Focus on the Community Product for Teaching Applied Chemistry to Science Students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Proceedings of International Conference on Technology and Social Science 2019 (ICTSS 2019), </a:t>
            </a:r>
            <a:r>
              <a:rPr lang="en-US" sz="2400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Kiryu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, Japan.</a:t>
            </a:r>
            <a:endParaRPr lang="en-US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34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Suh-</a:t>
            </a:r>
            <a:r>
              <a:rPr lang="en-US" sz="24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Miin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Wang, Lee </a:t>
            </a:r>
            <a:r>
              <a:rPr lang="en-US" sz="24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Muei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Chng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, </a:t>
            </a:r>
            <a:r>
              <a:rPr lang="en-US" sz="24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Montha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Meepripruk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, </a:t>
            </a:r>
            <a:r>
              <a:rPr lang="en-US" sz="24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Pek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-Lan </a:t>
            </a:r>
            <a:r>
              <a:rPr lang="en-US" sz="24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Toh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(2019).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Vibrational Frequencies and </a:t>
            </a:r>
            <a:r>
              <a:rPr lang="en-US" sz="24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Electures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of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2-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amino-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,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9-</a:t>
            </a:r>
            <a:r>
              <a:rPr lang="en-US" sz="24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dihydro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9-[(2-</a:t>
            </a:r>
            <a:r>
              <a:rPr lang="en-US" sz="24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hydroxuethoxy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methyl]-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6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H-</a:t>
            </a:r>
            <a:r>
              <a:rPr lang="en-US" sz="24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purin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6-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one using Density </a:t>
            </a:r>
            <a:r>
              <a:rPr lang="en-US" sz="24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Functionail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Theory 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Method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AIP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Conference Proceedings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endParaRPr lang="en-US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35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en-US" sz="24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Pek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-Lan </a:t>
            </a:r>
            <a:r>
              <a:rPr lang="en-US" sz="24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Toh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, </a:t>
            </a:r>
            <a:r>
              <a:rPr lang="en-US" sz="24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Montha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Meepripruk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and </a:t>
            </a:r>
            <a:r>
              <a:rPr lang="en-US" sz="24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Rosfayanti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Rasmidi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(2019).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A Computational Study on Structural and Electronic Properties of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1-(4-</a:t>
            </a:r>
            <a:r>
              <a:rPr lang="en-US" sz="24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Chlorophenyl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)-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2-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{[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5-(4-</a:t>
            </a:r>
            <a:r>
              <a:rPr lang="en-US" sz="24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Chlorophenyl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)-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1,2,3-</a:t>
            </a:r>
            <a:r>
              <a:rPr lang="en-US" sz="24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Oxadiazol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en-US" sz="24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yl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]</a:t>
            </a:r>
            <a:r>
              <a:rPr lang="en-US" sz="24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sulfanyl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}</a:t>
            </a:r>
            <a:r>
              <a:rPr lang="en-US" sz="24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Ethanone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Applied Mechanics and Materials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endParaRPr lang="en-US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95800" y="2971801"/>
            <a:ext cx="7372350" cy="1085850"/>
          </a:xfrm>
          <a:prstGeom prst="rect">
            <a:avLst/>
          </a:prstGeom>
          <a:solidFill>
            <a:schemeClr val="bg2">
              <a:lumMod val="20000"/>
              <a:lumOff val="80000"/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Co-research</a:t>
            </a:r>
            <a:r>
              <a:rPr lang="th-TH" sz="32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ต่างประเทศ</a:t>
            </a:r>
          </a:p>
          <a:p>
            <a:pPr algn="ctr"/>
            <a:r>
              <a:rPr lang="th-TH" sz="32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อาจารย์ที่ปรึกษาร่วมกับนักศึกษาต่างประเทศ</a:t>
            </a:r>
            <a:endParaRPr lang="en-US" sz="32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791450" y="1800684"/>
            <a:ext cx="3585753" cy="1113968"/>
          </a:xfrm>
          <a:prstGeom prst="rect">
            <a:avLst/>
          </a:prstGeom>
          <a:solidFill>
            <a:schemeClr val="bg2">
              <a:lumMod val="20000"/>
              <a:lumOff val="80000"/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Co-research</a:t>
            </a:r>
            <a:r>
              <a:rPr lang="th-TH" sz="32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ต่างประเทศ</a:t>
            </a:r>
          </a:p>
        </p:txBody>
      </p:sp>
      <p:sp>
        <p:nvSpPr>
          <p:cNvPr id="7" name="Rectangle 6"/>
          <p:cNvSpPr/>
          <p:nvPr/>
        </p:nvSpPr>
        <p:spPr>
          <a:xfrm>
            <a:off x="7791449" y="4211452"/>
            <a:ext cx="3585753" cy="1113968"/>
          </a:xfrm>
          <a:prstGeom prst="rect">
            <a:avLst/>
          </a:prstGeom>
          <a:solidFill>
            <a:schemeClr val="bg2">
              <a:lumMod val="20000"/>
              <a:lumOff val="80000"/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Co-research</a:t>
            </a:r>
            <a:r>
              <a:rPr lang="th-TH" sz="32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ต่างประเทศ</a:t>
            </a:r>
          </a:p>
        </p:txBody>
      </p:sp>
    </p:spTree>
    <p:extLst>
      <p:ext uri="{BB962C8B-B14F-4D97-AF65-F5344CB8AC3E}">
        <p14:creationId xmlns:p14="http://schemas.microsoft.com/office/powerpoint/2010/main" val="3632523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 contourW="12700">
            <a:contourClr>
              <a:schemeClr val="bg2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2"/>
          <p:cNvSpPr txBox="1">
            <a:spLocks/>
          </p:cNvSpPr>
          <p:nvPr/>
        </p:nvSpPr>
        <p:spPr>
          <a:xfrm>
            <a:off x="1" y="258764"/>
            <a:ext cx="12192000" cy="11563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Plan 2020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(256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3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75971" y="1902280"/>
            <a:ext cx="1039222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International Journal 1 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en-US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Co-research)</a:t>
            </a:r>
          </a:p>
          <a:p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					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en-US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Professor Dr. </a:t>
            </a:r>
            <a:r>
              <a:rPr lang="en-US" sz="36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Pek</a:t>
            </a:r>
            <a:r>
              <a:rPr lang="en-US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-Lan </a:t>
            </a:r>
            <a:r>
              <a:rPr lang="en-US" sz="36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Toh</a:t>
            </a:r>
            <a:r>
              <a:rPr lang="en-US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+</a:t>
            </a:r>
            <a:r>
              <a:rPr lang="en-US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นักศึกษา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endParaRPr lang="en-US" sz="36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sz="36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งานประชุมวิชาการระดับชาติ 1 (งานวิจัยนักศึกษา)</a:t>
            </a:r>
          </a:p>
          <a:p>
            <a:endParaRPr lang="th-TH" sz="36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sz="3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International 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conference 1 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(งานวิจัยอาจารย์และนักศึกษา)</a:t>
            </a:r>
            <a:endParaRPr lang="en-US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en-US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1030" name="Picture 6" descr="เครื่องหมายถูก png » PNG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8275" y="1902280"/>
            <a:ext cx="1169533" cy="1169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เครื่องหมายถูก png » PNG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3225" y="3071813"/>
            <a:ext cx="1169533" cy="1169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9448801" y="4470974"/>
            <a:ext cx="2673794" cy="20526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อยู่ระหว่างดำเนินการตรวจเช็คบทความก่อนส่งแปลภาษาอังกฤษ</a:t>
            </a:r>
            <a:endParaRPr lang="en-US" sz="2800" b="1" dirty="0">
              <a:solidFill>
                <a:srgbClr val="0070C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04410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6" y="0"/>
            <a:ext cx="12192000" cy="68580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 contourW="12700">
            <a:contourClr>
              <a:schemeClr val="bg2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2"/>
          <p:cNvSpPr txBox="1">
            <a:spLocks/>
          </p:cNvSpPr>
          <p:nvPr/>
        </p:nvSpPr>
        <p:spPr>
          <a:xfrm>
            <a:off x="0" y="420612"/>
            <a:ext cx="12192000" cy="11563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ทำวิจัยเพื่ออะไร</a:t>
            </a: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69340" y="2422279"/>
            <a:ext cx="16450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พัฒนาตนเอง</a:t>
            </a:r>
            <a:endParaRPr lang="en-US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07541" y="2432708"/>
            <a:ext cx="19143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พัฒนานักศึกษา</a:t>
            </a:r>
            <a:endParaRPr lang="en-US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72083" y="2432708"/>
            <a:ext cx="18149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พัฒนาอาจารย์</a:t>
            </a:r>
            <a:endParaRPr lang="en-US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199867" y="2432708"/>
            <a:ext cx="17636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สร้างเครือข่าย</a:t>
            </a:r>
            <a:endParaRPr lang="en-US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cxnSp>
        <p:nvCxnSpPr>
          <p:cNvPr id="14" name="Straight Arrow Connector 13"/>
          <p:cNvCxnSpPr>
            <a:stCxn id="4" idx="2"/>
            <a:endCxn id="7" idx="0"/>
          </p:cNvCxnSpPr>
          <p:nvPr/>
        </p:nvCxnSpPr>
        <p:spPr>
          <a:xfrm flipH="1">
            <a:off x="3091841" y="1576992"/>
            <a:ext cx="3004159" cy="845287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4" idx="2"/>
            <a:endCxn id="12" idx="0"/>
          </p:cNvCxnSpPr>
          <p:nvPr/>
        </p:nvCxnSpPr>
        <p:spPr>
          <a:xfrm flipH="1">
            <a:off x="5579543" y="1576992"/>
            <a:ext cx="516457" cy="855716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4" idx="2"/>
            <a:endCxn id="11" idx="0"/>
          </p:cNvCxnSpPr>
          <p:nvPr/>
        </p:nvCxnSpPr>
        <p:spPr>
          <a:xfrm>
            <a:off x="6096000" y="1576992"/>
            <a:ext cx="1168695" cy="855716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4" idx="2"/>
            <a:endCxn id="13" idx="0"/>
          </p:cNvCxnSpPr>
          <p:nvPr/>
        </p:nvCxnSpPr>
        <p:spPr>
          <a:xfrm>
            <a:off x="6096000" y="1576992"/>
            <a:ext cx="2985679" cy="855716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376327" y="3379298"/>
            <a:ext cx="19094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บทความตีพิมพ์</a:t>
            </a:r>
            <a:endParaRPr lang="en-US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793766" y="4382019"/>
            <a:ext cx="15087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ประเมิน </a:t>
            </a:r>
            <a:r>
              <a:rPr lang="en-US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A1</a:t>
            </a:r>
            <a:endParaRPr lang="en-US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598908" y="4347294"/>
            <a:ext cx="26388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ขอผลงานทางวิชาการ</a:t>
            </a:r>
            <a:endParaRPr lang="en-US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212697" y="5394878"/>
            <a:ext cx="13821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ผศ. รศ. ศ.</a:t>
            </a:r>
            <a:endParaRPr lang="en-US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97211" y="6312559"/>
            <a:ext cx="34099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ตัวเราเอง คณะ มหาวิทยาลัย</a:t>
            </a:r>
            <a:endParaRPr lang="en-US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cxnSp>
        <p:nvCxnSpPr>
          <p:cNvPr id="27" name="Straight Arrow Connector 26"/>
          <p:cNvCxnSpPr>
            <a:endCxn id="22" idx="0"/>
          </p:cNvCxnSpPr>
          <p:nvPr/>
        </p:nvCxnSpPr>
        <p:spPr>
          <a:xfrm>
            <a:off x="6269757" y="2820087"/>
            <a:ext cx="61319" cy="559211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7" idx="2"/>
            <a:endCxn id="22" idx="0"/>
          </p:cNvCxnSpPr>
          <p:nvPr/>
        </p:nvCxnSpPr>
        <p:spPr>
          <a:xfrm>
            <a:off x="3091841" y="3007054"/>
            <a:ext cx="3239235" cy="372244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1" idx="2"/>
            <a:endCxn id="22" idx="0"/>
          </p:cNvCxnSpPr>
          <p:nvPr/>
        </p:nvCxnSpPr>
        <p:spPr>
          <a:xfrm flipH="1">
            <a:off x="6331076" y="3017483"/>
            <a:ext cx="933619" cy="361815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3" idx="2"/>
            <a:endCxn id="22" idx="0"/>
          </p:cNvCxnSpPr>
          <p:nvPr/>
        </p:nvCxnSpPr>
        <p:spPr>
          <a:xfrm flipH="1">
            <a:off x="6331076" y="3017483"/>
            <a:ext cx="2750603" cy="361815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22" idx="2"/>
            <a:endCxn id="24" idx="0"/>
          </p:cNvCxnSpPr>
          <p:nvPr/>
        </p:nvCxnSpPr>
        <p:spPr>
          <a:xfrm>
            <a:off x="6331076" y="3964073"/>
            <a:ext cx="587264" cy="383221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22" idx="2"/>
            <a:endCxn id="23" idx="0"/>
          </p:cNvCxnSpPr>
          <p:nvPr/>
        </p:nvCxnSpPr>
        <p:spPr>
          <a:xfrm flipH="1">
            <a:off x="4548139" y="3964073"/>
            <a:ext cx="1782937" cy="417946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24" idx="2"/>
            <a:endCxn id="25" idx="0"/>
          </p:cNvCxnSpPr>
          <p:nvPr/>
        </p:nvCxnSpPr>
        <p:spPr>
          <a:xfrm flipH="1">
            <a:off x="6903752" y="4932069"/>
            <a:ext cx="14588" cy="462809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endCxn id="23" idx="2"/>
          </p:cNvCxnSpPr>
          <p:nvPr/>
        </p:nvCxnSpPr>
        <p:spPr>
          <a:xfrm flipH="1" flipV="1">
            <a:off x="4548139" y="4966794"/>
            <a:ext cx="1592942" cy="760990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25" idx="2"/>
            <a:endCxn id="26" idx="0"/>
          </p:cNvCxnSpPr>
          <p:nvPr/>
        </p:nvCxnSpPr>
        <p:spPr>
          <a:xfrm flipH="1">
            <a:off x="6902165" y="5979653"/>
            <a:ext cx="1587" cy="332906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7594949" y="1119117"/>
            <a:ext cx="3541624" cy="2722"/>
          </a:xfrm>
          <a:prstGeom prst="line">
            <a:avLst/>
          </a:prstGeom>
          <a:ln w="44450"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11136573" y="1114183"/>
            <a:ext cx="42140" cy="5490763"/>
          </a:xfrm>
          <a:prstGeom prst="line">
            <a:avLst/>
          </a:prstGeom>
          <a:ln w="44450"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endCxn id="26" idx="3"/>
          </p:cNvCxnSpPr>
          <p:nvPr/>
        </p:nvCxnSpPr>
        <p:spPr>
          <a:xfrm flipH="1">
            <a:off x="8607119" y="6604946"/>
            <a:ext cx="2544299" cy="1"/>
          </a:xfrm>
          <a:prstGeom prst="straightConnector1">
            <a:avLst/>
          </a:prstGeom>
          <a:ln w="44450">
            <a:solidFill>
              <a:schemeClr val="bg2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9478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  <p:bldP spid="13" grpId="0"/>
      <p:bldP spid="22" grpId="0"/>
      <p:bldP spid="23" grpId="0"/>
      <p:bldP spid="24" grpId="0"/>
      <p:bldP spid="25" grpId="0"/>
      <p:bldP spid="2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 contourW="12700">
            <a:contourClr>
              <a:schemeClr val="bg2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843" name="TextBox 8"/>
          <p:cNvSpPr txBox="1">
            <a:spLocks noChangeArrowheads="1"/>
          </p:cNvSpPr>
          <p:nvPr/>
        </p:nvSpPr>
        <p:spPr bwMode="auto">
          <a:xfrm>
            <a:off x="4400550" y="3062288"/>
            <a:ext cx="2390775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th-TH" altLang="en-US" sz="5000" b="1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โครงร่างวิจัย</a:t>
            </a:r>
            <a:endParaRPr lang="en-US" altLang="en-US" sz="5000" b="1">
              <a:solidFill>
                <a:srgbClr val="FFFF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444625" y="1931988"/>
            <a:ext cx="1312863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/>
            <a:r>
              <a:rPr lang="th-TH" altLang="en-US" sz="3000">
                <a:latin typeface="TH SarabunPSK" panose="020B0500040200020003" pitchFamily="34" charset="-34"/>
                <a:cs typeface="TH SarabunPSK" panose="020B0500040200020003" pitchFamily="34" charset="-34"/>
              </a:rPr>
              <a:t>1. ชื่อเรื่อง </a:t>
            </a:r>
            <a:endParaRPr lang="en-US" altLang="en-US" sz="300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012825" y="1052513"/>
            <a:ext cx="46609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/>
            <a:r>
              <a:rPr lang="th-TH" altLang="en-US" sz="3200">
                <a:ea typeface="Times New Roman" panose="02020603050405020304" pitchFamily="18" charset="0"/>
                <a:cs typeface="TH SarabunPSK" panose="020B0500040200020003" pitchFamily="34" charset="-34"/>
              </a:rPr>
              <a:t>2. ความสำคัญและที่มาของปัญหาการวิจัย</a:t>
            </a:r>
            <a:endParaRPr lang="en-US" altLang="en-US" sz="3000"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203700" y="254000"/>
            <a:ext cx="313055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/>
            <a:r>
              <a:rPr lang="th-TH" altLang="en-US" sz="3200">
                <a:ea typeface="Times New Roman" panose="02020603050405020304" pitchFamily="18" charset="0"/>
                <a:cs typeface="TH SarabunPSK" panose="020B0500040200020003" pitchFamily="34" charset="-34"/>
              </a:rPr>
              <a:t>3. วัตถุประสงค์ของการวิจัย</a:t>
            </a:r>
            <a:endParaRPr lang="en-US" altLang="en-US" sz="3000"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169447" y="904875"/>
            <a:ext cx="25257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/>
            <a:r>
              <a:rPr lang="th-TH" altLang="en-US" sz="3200" dirty="0">
                <a:ea typeface="Times New Roman" panose="02020603050405020304" pitchFamily="18" charset="0"/>
                <a:cs typeface="TH SarabunPSK" panose="020B0500040200020003" pitchFamily="34" charset="-34"/>
              </a:rPr>
              <a:t>4. คำถามของการวิจัย</a:t>
            </a:r>
            <a:endParaRPr lang="en-US" altLang="en-US" sz="3000" dirty="0"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7693025" y="1736725"/>
            <a:ext cx="422592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eaLnBrk="1" hangingPunct="1"/>
            <a:r>
              <a:rPr lang="th-TH" altLang="en-US" sz="3200">
                <a:ea typeface="Times New Roman" panose="02020603050405020304" pitchFamily="18" charset="0"/>
                <a:cs typeface="TH SarabunPSK" panose="020B0500040200020003" pitchFamily="34" charset="-34"/>
              </a:rPr>
              <a:t>5. ทฤษฎีและงานวิจัยที่เกี่ยวข้อง</a:t>
            </a:r>
            <a:endParaRPr lang="en-US" altLang="en-US" sz="3000"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7196138" y="2554288"/>
            <a:ext cx="4995862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en-US" altLang="en-US" sz="3000">
                <a:latin typeface="TH SarabunPSK" panose="020B0500040200020003" pitchFamily="34" charset="-34"/>
                <a:cs typeface="TH SarabunPSK" panose="020B0500040200020003" pitchFamily="34" charset="-34"/>
              </a:rPr>
              <a:t>6.  </a:t>
            </a:r>
            <a:r>
              <a:rPr lang="th-TH" altLang="en-US" sz="3000">
                <a:latin typeface="TH SarabunPSK" panose="020B0500040200020003" pitchFamily="34" charset="-34"/>
                <a:cs typeface="TH SarabunPSK" panose="020B0500040200020003" pitchFamily="34" charset="-34"/>
              </a:rPr>
              <a:t>สมมติฐานและกรอบแนวความคิดในการวิจัย</a:t>
            </a:r>
            <a:endParaRPr lang="en-US" altLang="en-US" sz="300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7793038" y="3316288"/>
            <a:ext cx="26511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en-US" altLang="en-US" sz="3000">
                <a:latin typeface="TH SarabunPSK" panose="020B0500040200020003" pitchFamily="34" charset="-34"/>
                <a:cs typeface="TH SarabunPSK" panose="020B0500040200020003" pitchFamily="34" charset="-34"/>
              </a:rPr>
              <a:t>7.  </a:t>
            </a:r>
            <a:r>
              <a:rPr lang="th-TH" altLang="en-US" sz="3000">
                <a:latin typeface="TH SarabunPSK" panose="020B0500040200020003" pitchFamily="34" charset="-34"/>
                <a:cs typeface="TH SarabunPSK" panose="020B0500040200020003" pitchFamily="34" charset="-34"/>
              </a:rPr>
              <a:t>ขอบเขตของการวิจัย</a:t>
            </a:r>
            <a:endParaRPr lang="en-US" altLang="en-US" sz="300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7248525" y="3994150"/>
            <a:ext cx="4843463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en-US" altLang="en-US" sz="3000">
                <a:latin typeface="TH SarabunPSK" panose="020B0500040200020003" pitchFamily="34" charset="-34"/>
                <a:cs typeface="TH SarabunPSK" panose="020B0500040200020003" pitchFamily="34" charset="-34"/>
              </a:rPr>
              <a:t>8.  </a:t>
            </a:r>
            <a:r>
              <a:rPr lang="th-TH" altLang="en-US" sz="300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การให้คำนิยามเชิงปฏิบัติที่จะใช้ในการวิจัย</a:t>
            </a:r>
            <a:endParaRPr lang="en-US" altLang="en-US" sz="300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6864350" y="4764088"/>
            <a:ext cx="45085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en-US" altLang="en-US" sz="3000">
                <a:latin typeface="TH SarabunPSK" panose="020B0500040200020003" pitchFamily="34" charset="-34"/>
                <a:cs typeface="TH SarabunPSK" panose="020B0500040200020003" pitchFamily="34" charset="-34"/>
              </a:rPr>
              <a:t>9.  </a:t>
            </a:r>
            <a:r>
              <a:rPr lang="th-TH" altLang="en-US" sz="3000">
                <a:latin typeface="TH SarabunPSK" panose="020B0500040200020003" pitchFamily="34" charset="-34"/>
                <a:cs typeface="TH SarabunPSK" panose="020B0500040200020003" pitchFamily="34" charset="-34"/>
              </a:rPr>
              <a:t>ประโยชน์ที่คาดว่าจะได้รับจากการวิจัย</a:t>
            </a:r>
            <a:endParaRPr lang="en-US" altLang="en-US" sz="300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6116638" y="5426075"/>
            <a:ext cx="22352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en-US" altLang="en-US" sz="3000">
                <a:latin typeface="TH SarabunPSK" panose="020B0500040200020003" pitchFamily="34" charset="-34"/>
                <a:cs typeface="TH SarabunPSK" panose="020B0500040200020003" pitchFamily="34" charset="-34"/>
              </a:rPr>
              <a:t>10. </a:t>
            </a:r>
            <a:r>
              <a:rPr lang="th-TH" altLang="en-US" sz="3000">
                <a:latin typeface="TH SarabunPSK" panose="020B0500040200020003" pitchFamily="34" charset="-34"/>
                <a:cs typeface="TH SarabunPSK" panose="020B0500040200020003" pitchFamily="34" charset="-34"/>
              </a:rPr>
              <a:t>ระเบียบวิธีวิจัย</a:t>
            </a:r>
            <a:endParaRPr lang="en-US" altLang="en-US" sz="300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3606800" y="6062663"/>
            <a:ext cx="3503613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en-US" altLang="en-US" sz="3000">
                <a:latin typeface="TH SarabunPSK" panose="020B0500040200020003" pitchFamily="34" charset="-34"/>
                <a:cs typeface="TH SarabunPSK" panose="020B0500040200020003" pitchFamily="34" charset="-34"/>
              </a:rPr>
              <a:t>11. </a:t>
            </a:r>
            <a:r>
              <a:rPr lang="th-TH" altLang="en-US" sz="3000">
                <a:latin typeface="TH SarabunPSK" panose="020B0500040200020003" pitchFamily="34" charset="-34"/>
                <a:cs typeface="TH SarabunPSK" panose="020B0500040200020003" pitchFamily="34" charset="-34"/>
              </a:rPr>
              <a:t>ระยะเวลาในการดำเนินงาน</a:t>
            </a:r>
            <a:endParaRPr lang="en-US" altLang="en-US" sz="300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1665288" y="4957763"/>
            <a:ext cx="3814762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en-US" altLang="en-US" sz="3000">
                <a:latin typeface="TH SarabunPSK" panose="020B0500040200020003" pitchFamily="34" charset="-34"/>
                <a:cs typeface="TH SarabunPSK" panose="020B0500040200020003" pitchFamily="34" charset="-34"/>
              </a:rPr>
              <a:t>12. </a:t>
            </a:r>
            <a:r>
              <a:rPr lang="th-TH" altLang="en-US" sz="3000">
                <a:latin typeface="TH SarabunPSK" panose="020B0500040200020003" pitchFamily="34" charset="-34"/>
                <a:cs typeface="TH SarabunPSK" panose="020B0500040200020003" pitchFamily="34" charset="-34"/>
              </a:rPr>
              <a:t>งบประมาณค่าใช้จ่ายในการวิจัย</a:t>
            </a:r>
            <a:endParaRPr lang="en-US" altLang="en-US" sz="300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1176338" y="4184650"/>
            <a:ext cx="2119312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en-US" altLang="en-US" sz="3000">
                <a:latin typeface="TH SarabunPSK" panose="020B0500040200020003" pitchFamily="34" charset="-34"/>
                <a:cs typeface="TH SarabunPSK" panose="020B0500040200020003" pitchFamily="34" charset="-34"/>
              </a:rPr>
              <a:t>13. </a:t>
            </a:r>
            <a:r>
              <a:rPr lang="th-TH" altLang="en-US" sz="3000">
                <a:latin typeface="TH SarabunPSK" panose="020B0500040200020003" pitchFamily="34" charset="-34"/>
                <a:cs typeface="TH SarabunPSK" panose="020B0500040200020003" pitchFamily="34" charset="-34"/>
              </a:rPr>
              <a:t>บรรณานุกรม</a:t>
            </a:r>
            <a:endParaRPr lang="en-US" altLang="en-US" sz="300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112713" y="2927350"/>
            <a:ext cx="3468687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r>
              <a:rPr lang="en-US" alt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14. </a:t>
            </a:r>
            <a:r>
              <a:rPr lang="th-TH" alt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ประวัติของผู้ดำเนินการวิจัย</a:t>
            </a:r>
            <a:endParaRPr lang="en-US" altLang="en-US" sz="3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cxnSp>
        <p:nvCxnSpPr>
          <p:cNvPr id="27656" name="Straight Arrow Connector 27655"/>
          <p:cNvCxnSpPr>
            <a:stCxn id="35843" idx="0"/>
            <a:endCxn id="10" idx="3"/>
          </p:cNvCxnSpPr>
          <p:nvPr/>
        </p:nvCxnSpPr>
        <p:spPr>
          <a:xfrm flipH="1" flipV="1">
            <a:off x="2757488" y="2209007"/>
            <a:ext cx="2838450" cy="8532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58" name="Straight Arrow Connector 27657"/>
          <p:cNvCxnSpPr>
            <a:stCxn id="35843" idx="0"/>
            <a:endCxn id="13" idx="2"/>
          </p:cNvCxnSpPr>
          <p:nvPr/>
        </p:nvCxnSpPr>
        <p:spPr>
          <a:xfrm flipH="1" flipV="1">
            <a:off x="3343275" y="1638300"/>
            <a:ext cx="2252663" cy="14239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60" name="Straight Arrow Connector 27659"/>
          <p:cNvCxnSpPr>
            <a:stCxn id="35843" idx="0"/>
            <a:endCxn id="14" idx="2"/>
          </p:cNvCxnSpPr>
          <p:nvPr/>
        </p:nvCxnSpPr>
        <p:spPr>
          <a:xfrm flipV="1">
            <a:off x="5595938" y="839788"/>
            <a:ext cx="173037" cy="2222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62" name="Straight Arrow Connector 27661"/>
          <p:cNvCxnSpPr>
            <a:stCxn id="35843" idx="0"/>
            <a:endCxn id="16" idx="2"/>
          </p:cNvCxnSpPr>
          <p:nvPr/>
        </p:nvCxnSpPr>
        <p:spPr>
          <a:xfrm flipV="1">
            <a:off x="5595938" y="1489075"/>
            <a:ext cx="1836366" cy="15732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64" name="Straight Arrow Connector 27663"/>
          <p:cNvCxnSpPr>
            <a:stCxn id="35843" idx="0"/>
            <a:endCxn id="18" idx="1"/>
          </p:cNvCxnSpPr>
          <p:nvPr/>
        </p:nvCxnSpPr>
        <p:spPr>
          <a:xfrm flipV="1">
            <a:off x="5595938" y="2028825"/>
            <a:ext cx="2097087" cy="10334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68" name="Straight Arrow Connector 27667"/>
          <p:cNvCxnSpPr>
            <a:stCxn id="35843" idx="0"/>
            <a:endCxn id="15" idx="1"/>
          </p:cNvCxnSpPr>
          <p:nvPr/>
        </p:nvCxnSpPr>
        <p:spPr>
          <a:xfrm flipV="1">
            <a:off x="5595938" y="2832100"/>
            <a:ext cx="1600200" cy="2301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72" name="Straight Arrow Connector 27671"/>
          <p:cNvCxnSpPr>
            <a:endCxn id="20" idx="1"/>
          </p:cNvCxnSpPr>
          <p:nvPr/>
        </p:nvCxnSpPr>
        <p:spPr>
          <a:xfrm>
            <a:off x="5595938" y="3062288"/>
            <a:ext cx="2197100" cy="5310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74" name="Straight Arrow Connector 27673"/>
          <p:cNvCxnSpPr>
            <a:stCxn id="35843" idx="0"/>
            <a:endCxn id="21" idx="1"/>
          </p:cNvCxnSpPr>
          <p:nvPr/>
        </p:nvCxnSpPr>
        <p:spPr>
          <a:xfrm>
            <a:off x="5595938" y="3062288"/>
            <a:ext cx="1652587" cy="12088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77" name="Straight Arrow Connector 27676"/>
          <p:cNvCxnSpPr>
            <a:stCxn id="35843" idx="0"/>
            <a:endCxn id="22" idx="1"/>
          </p:cNvCxnSpPr>
          <p:nvPr/>
        </p:nvCxnSpPr>
        <p:spPr>
          <a:xfrm>
            <a:off x="5595938" y="3062288"/>
            <a:ext cx="1268412" cy="19788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79" name="Straight Arrow Connector 27678"/>
          <p:cNvCxnSpPr>
            <a:stCxn id="35843" idx="0"/>
            <a:endCxn id="23" idx="1"/>
          </p:cNvCxnSpPr>
          <p:nvPr/>
        </p:nvCxnSpPr>
        <p:spPr>
          <a:xfrm>
            <a:off x="5595938" y="3062288"/>
            <a:ext cx="520700" cy="26408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82" name="Straight Arrow Connector 27681"/>
          <p:cNvCxnSpPr>
            <a:stCxn id="35843" idx="0"/>
            <a:endCxn id="24" idx="0"/>
          </p:cNvCxnSpPr>
          <p:nvPr/>
        </p:nvCxnSpPr>
        <p:spPr>
          <a:xfrm flipH="1">
            <a:off x="5358607" y="3062288"/>
            <a:ext cx="237331" cy="3000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85" name="Straight Arrow Connector 27684"/>
          <p:cNvCxnSpPr>
            <a:stCxn id="35843" idx="0"/>
            <a:endCxn id="25" idx="0"/>
          </p:cNvCxnSpPr>
          <p:nvPr/>
        </p:nvCxnSpPr>
        <p:spPr>
          <a:xfrm flipH="1">
            <a:off x="3572669" y="3062288"/>
            <a:ext cx="2023269" cy="18954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89" name="Straight Arrow Connector 27688"/>
          <p:cNvCxnSpPr>
            <a:stCxn id="35843" idx="0"/>
            <a:endCxn id="26" idx="0"/>
          </p:cNvCxnSpPr>
          <p:nvPr/>
        </p:nvCxnSpPr>
        <p:spPr>
          <a:xfrm flipH="1">
            <a:off x="2235994" y="3062288"/>
            <a:ext cx="3359944" cy="11223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91" name="Straight Arrow Connector 27690"/>
          <p:cNvCxnSpPr>
            <a:stCxn id="35843" idx="0"/>
            <a:endCxn id="27" idx="3"/>
          </p:cNvCxnSpPr>
          <p:nvPr/>
        </p:nvCxnSpPr>
        <p:spPr>
          <a:xfrm flipH="1">
            <a:off x="3581400" y="3062288"/>
            <a:ext cx="2014538" cy="1420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9209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7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7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7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7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7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7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7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7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/>
      <p:bldP spid="16" grpId="0"/>
      <p:bldP spid="18" grpId="0"/>
      <p:bldP spid="15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 contourW="12700">
            <a:contourClr>
              <a:schemeClr val="bg2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8676" y="1043985"/>
            <a:ext cx="9938205" cy="1973535"/>
          </a:xfrm>
        </p:spPr>
        <p:txBody>
          <a:bodyPr>
            <a:normAutofit fontScale="90000"/>
          </a:bodyPr>
          <a:lstStyle/>
          <a:p>
            <a:pPr algn="ctr"/>
            <a:r>
              <a:rPr lang="th-TH" b="1" dirty="0"/>
              <a:t>เทคนิคการเขียนบทความเพื่อตีพิมพ์ใน</a:t>
            </a:r>
            <a:r>
              <a:rPr lang="th-TH" b="1" dirty="0" smtClean="0"/>
              <a:t>วารสาร</a:t>
            </a:r>
            <a:br>
              <a:rPr lang="th-TH" b="1" dirty="0" smtClean="0"/>
            </a:br>
            <a:r>
              <a:rPr lang="th-TH" b="1" dirty="0" smtClean="0"/>
              <a:t>ระดับชาติ</a:t>
            </a:r>
            <a:r>
              <a:rPr lang="th-TH" b="1" dirty="0"/>
              <a:t>และนานาชาติ+จรรยาบรรณการ</a:t>
            </a:r>
            <a:r>
              <a:rPr lang="th-TH" b="1" dirty="0" smtClean="0"/>
              <a:t>ตีพิมพ์</a:t>
            </a:r>
            <a:br>
              <a:rPr lang="th-TH" b="1" dirty="0" smtClean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137852" y="3416981"/>
            <a:ext cx="7519852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สรุปองค์</a:t>
            </a:r>
            <a:r>
              <a:rPr lang="th-TH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ความรู้จากการเข้าร่วมอบรมของ </a:t>
            </a:r>
            <a:r>
              <a:rPr lang="th-TH" sz="2800" dirty="0" smtClean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ศ.ดร.</a:t>
            </a:r>
            <a:r>
              <a:rPr lang="th-TH" sz="28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ณรงคฤ์ทธิ์  สมบัติสมภพ  หัวหน้าศูนย์ </a:t>
            </a:r>
            <a:r>
              <a:rPr lang="en-US" sz="28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TCI </a:t>
            </a:r>
            <a:r>
              <a:rPr lang="th-TH" sz="28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มหาวิทยาลัยเทคโนโลยีพระจอมเกล้าธนบุรี </a:t>
            </a:r>
            <a:endParaRPr lang="th-TH" sz="2800" dirty="0" smtClean="0"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algn="ctr">
              <a:lnSpc>
                <a:spcPct val="115000"/>
              </a:lnSpc>
            </a:pPr>
            <a:r>
              <a:rPr lang="th-TH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โดย 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ดร.มณฑา หมีไพรพฤกษ์</a:t>
            </a:r>
            <a:endParaRPr lang="en-US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>
              <a:lnSpc>
                <a:spcPct val="115000"/>
              </a:lnSpc>
            </a:pPr>
            <a:r>
              <a:rPr lang="th-TH" sz="2800" dirty="0" smtClean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(เอกสารแนบ)</a:t>
            </a:r>
            <a:endParaRPr lang="en-US" sz="28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1422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 contourW="12700">
            <a:contourClr>
              <a:schemeClr val="bg2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3990" y="3643495"/>
            <a:ext cx="9938205" cy="2387600"/>
          </a:xfrm>
        </p:spPr>
        <p:txBody>
          <a:bodyPr/>
          <a:lstStyle/>
          <a:p>
            <a:pPr algn="ctr"/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Thank you </a:t>
            </a: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1026" name="Picture 2" descr="คุณธรรมประจำสัปดาห์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2893" y="613956"/>
            <a:ext cx="5496804" cy="4140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4261029" y="4385550"/>
            <a:ext cx="54386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4"/>
              </a:rPr>
              <a:t>https://ethics.parliament.go.th/main.php?filename=video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08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 contourW="12700">
            <a:contourClr>
              <a:schemeClr val="bg2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" y="4990421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Dr.Montha</a:t>
            </a:r>
            <a:r>
              <a:rPr lang="en-US" sz="4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4000" b="1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Meepripruk</a:t>
            </a:r>
            <a:endParaRPr lang="en-US" sz="4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928996"/>
            <a:ext cx="12192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….</a:t>
            </a:r>
            <a:r>
              <a:rPr lang="en-US" sz="6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How To</a:t>
            </a:r>
            <a:r>
              <a:rPr lang="en-US" sz="6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….</a:t>
            </a:r>
          </a:p>
          <a:p>
            <a:pPr algn="ctr"/>
            <a:r>
              <a:rPr lang="en-US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en-US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6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ตีพิมพ์บทความ</a:t>
            </a:r>
            <a:r>
              <a:rPr lang="en-US" sz="6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en-US" sz="6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en-US" sz="6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TCI and International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85614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 contourW="12700">
            <a:contourClr>
              <a:schemeClr val="bg2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783891" y="4261806"/>
            <a:ext cx="7392125" cy="1156380"/>
          </a:xfrm>
        </p:spPr>
        <p:txBody>
          <a:bodyPr>
            <a:normAutofit fontScale="90000"/>
          </a:bodyPr>
          <a:lstStyle/>
          <a:p>
            <a:pPr algn="ctr"/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ประวัติการตีพิมพ์บทความวิจัย</a:t>
            </a:r>
            <a:b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ปี 2011 (2556) – 2019 (2562) </a:t>
            </a:r>
            <a:b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จำนวน 35 บทความ </a:t>
            </a:r>
            <a:br>
              <a:rPr lang="th-TH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บทความภาษาอังกฤษ</a:t>
            </a:r>
            <a:r>
              <a:rPr lang="en-US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19 </a:t>
            </a:r>
            <a:r>
              <a:rPr lang="th-TH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บทความ  </a:t>
            </a:r>
            <a:br>
              <a:rPr lang="th-TH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บทความภาษาไทย 16 บทความ   </a:t>
            </a:r>
            <a:endParaRPr lang="en-US" b="1" dirty="0">
              <a:solidFill>
                <a:schemeClr val="accent6">
                  <a:lumMod val="60000"/>
                  <a:lumOff val="40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2050" name="Picture 2" descr="Image may contain: 1 person, smiling, standing, plant, tree, child, flower, outdoor and natur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42" t="10843" r="18130"/>
          <a:stretch/>
        </p:blipFill>
        <p:spPr bwMode="auto">
          <a:xfrm>
            <a:off x="141913" y="140790"/>
            <a:ext cx="4889066" cy="5277396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 may contain: Panda Baker, smiling, standing and outdoor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27" t="16176" r="30558"/>
          <a:stretch/>
        </p:blipFill>
        <p:spPr bwMode="auto">
          <a:xfrm>
            <a:off x="2730137" y="2821576"/>
            <a:ext cx="2969831" cy="4438470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533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 contourW="12700">
            <a:contourClr>
              <a:schemeClr val="bg2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129212" y="483738"/>
            <a:ext cx="10958285" cy="1156380"/>
          </a:xfrm>
        </p:spPr>
        <p:txBody>
          <a:bodyPr>
            <a:normAutofit fontScale="90000"/>
          </a:bodyPr>
          <a:lstStyle/>
          <a:p>
            <a:pPr algn="ctr"/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ประวัติการตีพิมพ์บทความวิจัย</a:t>
            </a:r>
            <a:b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2011 (2556) – 2019 (2562)</a:t>
            </a: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62150" y="1640118"/>
            <a:ext cx="9598478" cy="4834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indent="-228600" algn="thaiDi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		1. </a:t>
            </a:r>
            <a:r>
              <a:rPr lang="en-US" sz="24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Montha</a:t>
            </a: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Meepripruk</a:t>
            </a: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and Kenneth J. </a:t>
            </a: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Haller</a:t>
            </a: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.</a:t>
            </a: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(2011</a:t>
            </a: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).</a:t>
            </a: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</a:t>
            </a:r>
            <a:r>
              <a:rPr lang="en-GB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NewRomanPS-BoldMT"/>
                <a:cs typeface="TH SarabunPSK" panose="020B0500040200020003" pitchFamily="34" charset="-34"/>
              </a:rPr>
              <a:t>Rerefinement</a:t>
            </a:r>
            <a:r>
              <a:rPr lang="en-GB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NewRomanPS-BoldMT"/>
                <a:cs typeface="TH SarabunPSK" panose="020B0500040200020003" pitchFamily="34" charset="-34"/>
              </a:rPr>
              <a:t> </a:t>
            </a:r>
            <a:r>
              <a:rPr lang="en-GB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NewRomanPS-BoldMT"/>
                <a:cs typeface="TH SarabunPSK" panose="020B0500040200020003" pitchFamily="34" charset="-34"/>
              </a:rPr>
              <a:t>of tricyclic acyclovir: C</a:t>
            </a:r>
            <a:r>
              <a:rPr lang="en-GB" sz="2400" b="1" baseline="-250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NewRomanPS-BoldMT"/>
                <a:cs typeface="TH SarabunPSK" panose="020B0500040200020003" pitchFamily="34" charset="-34"/>
              </a:rPr>
              <a:t>11</a:t>
            </a:r>
            <a:r>
              <a:rPr lang="en-GB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NewRomanPS-BoldMT"/>
                <a:cs typeface="TH SarabunPSK" panose="020B0500040200020003" pitchFamily="34" charset="-34"/>
              </a:rPr>
              <a:t>H</a:t>
            </a:r>
            <a:r>
              <a:rPr lang="en-GB" sz="2400" b="1" baseline="-250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NewRomanPS-BoldMT"/>
                <a:cs typeface="TH SarabunPSK" panose="020B0500040200020003" pitchFamily="34" charset="-34"/>
              </a:rPr>
              <a:t>13</a:t>
            </a:r>
            <a:r>
              <a:rPr lang="en-GB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NewRomanPS-BoldMT"/>
                <a:cs typeface="TH SarabunPSK" panose="020B0500040200020003" pitchFamily="34" charset="-34"/>
              </a:rPr>
              <a:t>N</a:t>
            </a:r>
            <a:r>
              <a:rPr lang="en-GB" sz="2400" b="1" baseline="-250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NewRomanPS-BoldMT"/>
                <a:cs typeface="TH SarabunPSK" panose="020B0500040200020003" pitchFamily="34" charset="-34"/>
              </a:rPr>
              <a:t>5</a:t>
            </a:r>
            <a:r>
              <a:rPr lang="en-GB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NewRomanPS-BoldMT"/>
                <a:cs typeface="TH SarabunPSK" panose="020B0500040200020003" pitchFamily="34" charset="-34"/>
              </a:rPr>
              <a:t>O</a:t>
            </a:r>
            <a:r>
              <a:rPr lang="en-GB" sz="2400" b="1" baseline="-250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NewRomanPS-BoldMT"/>
                <a:cs typeface="TH SarabunPSK" panose="020B0500040200020003" pitchFamily="34" charset="-34"/>
              </a:rPr>
              <a:t>3</a:t>
            </a:r>
            <a:r>
              <a:rPr lang="en-GB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NewRomanPS-BoldMT"/>
                <a:cs typeface="TH SarabunPSK" panose="020B0500040200020003" pitchFamily="34" charset="-34"/>
              </a:rPr>
              <a:t>·2H</a:t>
            </a:r>
            <a:r>
              <a:rPr lang="en-GB" sz="2400" b="1" baseline="-250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NewRomanPS-BoldMT"/>
                <a:cs typeface="TH SarabunPSK" panose="020B0500040200020003" pitchFamily="34" charset="-34"/>
              </a:rPr>
              <a:t>2</a:t>
            </a:r>
            <a:r>
              <a:rPr lang="en-GB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NewRomanPS-BoldMT"/>
                <a:cs typeface="TH SarabunPSK" panose="020B0500040200020003" pitchFamily="34" charset="-34"/>
              </a:rPr>
              <a:t>O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NewRomanPS-BoldMT"/>
                <a:cs typeface="TH SarabunPSK" panose="020B0500040200020003" pitchFamily="34" charset="-34"/>
              </a:rPr>
              <a:t>. </a:t>
            </a:r>
            <a:r>
              <a:rPr lang="en-GB" sz="24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ActaCryst.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A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NewRomanPS-BoldMT"/>
                <a:cs typeface="TH SarabunPSK" panose="020B0500040200020003" pitchFamily="34" charset="-34"/>
              </a:rPr>
              <a:t>67</a:t>
            </a:r>
            <a:r>
              <a:rPr lang="en-GB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NewRomanPS-BoldMT"/>
                <a:cs typeface="TH SarabunPSK" panose="020B0500040200020003" pitchFamily="34" charset="-34"/>
              </a:rPr>
              <a:t>, 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C761-C762.</a:t>
            </a:r>
            <a:endParaRPr lang="en-US" sz="2400" dirty="0">
              <a:solidFill>
                <a:schemeClr val="accent6">
                  <a:lumMod val="60000"/>
                  <a:lumOff val="40000"/>
                </a:schemeClr>
              </a:solidFill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457200" marR="0" indent="-228600" algn="thaiDi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		</a:t>
            </a: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2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. </a:t>
            </a:r>
            <a:r>
              <a:rPr lang="en-US" sz="24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Montha</a:t>
            </a: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Meepripruk</a:t>
            </a: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and Kenneth J. Haller</a:t>
            </a: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. (2011). </a:t>
            </a:r>
            <a:r>
              <a:rPr lang="en-US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“Side </a:t>
            </a:r>
            <a:r>
              <a:rPr lang="en-US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chain disorder in 3-[(2-Hydroxyethoxy)-methyl]-6-methyl-3</a:t>
            </a:r>
            <a:r>
              <a:rPr lang="en-US" sz="24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H</a:t>
            </a:r>
            <a:r>
              <a:rPr lang="en-US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-</a:t>
            </a:r>
            <a:r>
              <a:rPr lang="pt-BR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imidazolo [1,2-</a:t>
            </a:r>
            <a:r>
              <a:rPr lang="pt-BR" sz="24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a</a:t>
            </a:r>
            <a:r>
              <a:rPr lang="pt-BR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]Purin-9(5</a:t>
            </a:r>
            <a:r>
              <a:rPr lang="pt-BR" sz="24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H</a:t>
            </a:r>
            <a:r>
              <a:rPr lang="pt-BR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)-one dihydrate; C</a:t>
            </a:r>
            <a:r>
              <a:rPr lang="pt-BR" sz="2400" b="1" baseline="-250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11</a:t>
            </a:r>
            <a:r>
              <a:rPr lang="pt-BR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H</a:t>
            </a:r>
            <a:r>
              <a:rPr lang="pt-BR" sz="2400" b="1" baseline="-250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13</a:t>
            </a:r>
            <a:r>
              <a:rPr lang="pt-BR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N</a:t>
            </a:r>
            <a:r>
              <a:rPr lang="pt-BR" sz="2400" b="1" baseline="-250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5</a:t>
            </a:r>
            <a:r>
              <a:rPr lang="pt-BR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O</a:t>
            </a:r>
            <a:r>
              <a:rPr lang="pt-BR" sz="2400" b="1" baseline="-250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3</a:t>
            </a:r>
            <a:r>
              <a:rPr lang="pt-BR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·2H</a:t>
            </a:r>
            <a:r>
              <a:rPr lang="pt-BR" sz="2400" b="1" baseline="-250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2</a:t>
            </a:r>
            <a:r>
              <a:rPr lang="pt-BR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O”</a:t>
            </a:r>
            <a:r>
              <a:rPr lang="pt-BR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.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International Annual Symposium for Computational Science and Engineering, ANSCSE15. March 30 – April 2, 2011, Bangkok, Thailand.</a:t>
            </a:r>
            <a:endParaRPr lang="en-US" sz="2400" dirty="0">
              <a:solidFill>
                <a:schemeClr val="accent6">
                  <a:lumMod val="60000"/>
                  <a:lumOff val="40000"/>
                </a:schemeClr>
              </a:solidFill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457200" marR="0" indent="-228600" algn="thaiDi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		</a:t>
            </a: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3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. </a:t>
            </a:r>
            <a:r>
              <a:rPr lang="en-US" sz="24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Montha</a:t>
            </a: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Meepripruk</a:t>
            </a: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and Kenneth J. Haller (2013</a:t>
            </a: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).</a:t>
            </a: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</a:t>
            </a:r>
            <a:r>
              <a:rPr lang="en-GB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NewRomanPS-BoldMT"/>
                <a:cs typeface="TH SarabunPSK" panose="020B0500040200020003" pitchFamily="34" charset="-34"/>
              </a:rPr>
              <a:t>Reinvestigation </a:t>
            </a:r>
            <a:r>
              <a:rPr lang="en-GB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NewRomanPS-BoldMT"/>
                <a:cs typeface="TH SarabunPSK" panose="020B0500040200020003" pitchFamily="34" charset="-34"/>
              </a:rPr>
              <a:t>of tricyclic acyclovir: characterization of a ‘proton-wire’ model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NewRomanPS-BoldMT"/>
                <a:cs typeface="TH SarabunPSK" panose="020B0500040200020003" pitchFamily="34" charset="-34"/>
              </a:rPr>
              <a:t>. </a:t>
            </a:r>
            <a:r>
              <a:rPr lang="en-GB" sz="2400" i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Acta</a:t>
            </a:r>
            <a:r>
              <a:rPr lang="th-TH" sz="2400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</a:t>
            </a:r>
            <a:r>
              <a:rPr lang="en-GB" sz="2400" i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Cryst</a:t>
            </a:r>
            <a:r>
              <a:rPr lang="en-GB" sz="24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. C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NewRomanPS-BoldMT"/>
                <a:cs typeface="TH SarabunPSK" panose="020B0500040200020003" pitchFamily="34" charset="-34"/>
              </a:rPr>
              <a:t>69</a:t>
            </a:r>
            <a:r>
              <a:rPr lang="en-GB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NewRomanPS-BoldMT"/>
                <a:cs typeface="TH SarabunPSK" panose="020B0500040200020003" pitchFamily="34" charset="-34"/>
              </a:rPr>
              <a:t>, 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NewRomanPS-BoldMT"/>
                <a:cs typeface="TH SarabunPSK" panose="020B0500040200020003" pitchFamily="34" charset="-34"/>
              </a:rPr>
              <a:t>1077-1080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.</a:t>
            </a:r>
            <a:endParaRPr lang="en-US" sz="2400" dirty="0">
              <a:solidFill>
                <a:schemeClr val="accent6">
                  <a:lumMod val="60000"/>
                  <a:lumOff val="40000"/>
                </a:schemeClr>
              </a:solidFill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457200" marR="0" indent="-228600" algn="thaiDi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		</a:t>
            </a: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4.</a:t>
            </a: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มณฑา  </a:t>
            </a:r>
            <a:r>
              <a:rPr lang="th-TH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หมีไพรพฤกษ์และ</a:t>
            </a: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คณะ </a:t>
            </a: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(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2555</a:t>
            </a: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)</a:t>
            </a: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. </a:t>
            </a:r>
            <a:r>
              <a:rPr lang="th-TH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ศึกษา</a:t>
            </a:r>
            <a:r>
              <a:rPr lang="th-TH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ชนิดพืชผักพื้นบ้านจังหวัดกำแพงเพชรที่เหมาะสมในการผลิตข้าวเสริมธาตุเหล็ก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. </a:t>
            </a:r>
            <a:r>
              <a:rPr lang="en-US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Rajabhat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Journal of Science, Humanities &amp; Social </a:t>
            </a: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Sciences</a:t>
            </a:r>
            <a:r>
              <a:rPr lang="th-TH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.</a:t>
            </a:r>
            <a:endParaRPr lang="en-US" sz="2400" dirty="0">
              <a:solidFill>
                <a:schemeClr val="accent6">
                  <a:lumMod val="60000"/>
                  <a:lumOff val="40000"/>
                </a:schemeClr>
              </a:solidFill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457200" marR="0" indent="-228600" algn="thaiDi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		</a:t>
            </a: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5.</a:t>
            </a: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มณฑา  </a:t>
            </a:r>
            <a:r>
              <a:rPr lang="th-TH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หมีไพร</a:t>
            </a: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พฤกษ์. </a:t>
            </a:r>
            <a:r>
              <a:rPr lang="th-TH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(2557</a:t>
            </a: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). </a:t>
            </a:r>
            <a:r>
              <a:rPr lang="th-TH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H Sarabun New"/>
                <a:cs typeface="TH SarabunPSK" panose="020B0500040200020003" pitchFamily="34" charset="-34"/>
              </a:rPr>
              <a:t>กิจกรรมเสริมทักษะด้านเทคนิคการใช้อุปกรณ์ทางเคมีให้กับนักศึกษาปริญญาตรีเคมี ชั้นปีที่ </a:t>
            </a:r>
            <a:r>
              <a:rPr lang="en-US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H Sarabun New"/>
                <a:cs typeface="TH SarabunPSK" panose="020B0500040200020003" pitchFamily="34" charset="-34"/>
              </a:rPr>
              <a:t>2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, </a:t>
            </a:r>
            <a:r>
              <a:rPr lang="th-TH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วารสาร</a:t>
            </a: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พิกุล, </a:t>
            </a: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12(1).</a:t>
            </a: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</a:t>
            </a: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49-64.</a:t>
            </a:r>
            <a:endParaRPr lang="en-US" sz="2400" dirty="0">
              <a:solidFill>
                <a:schemeClr val="accent6">
                  <a:lumMod val="60000"/>
                  <a:lumOff val="40000"/>
                </a:schemeClr>
              </a:solidFill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541623" y="1737360"/>
            <a:ext cx="4545874" cy="3069771"/>
          </a:xfrm>
          <a:prstGeom prst="rect">
            <a:avLst/>
          </a:prstGeom>
          <a:solidFill>
            <a:schemeClr val="bg2">
              <a:lumMod val="20000"/>
              <a:lumOff val="80000"/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งานวิจัย </a:t>
            </a:r>
          </a:p>
          <a:p>
            <a:pPr algn="ctr"/>
            <a:r>
              <a:rPr lang="th-TH" sz="4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ป.เอก</a:t>
            </a:r>
          </a:p>
          <a:p>
            <a:pPr algn="ctr"/>
            <a:r>
              <a:rPr lang="th-TH" sz="4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(ชีวเคมี)</a:t>
            </a:r>
            <a:endParaRPr lang="en-US" sz="48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541623" y="4885323"/>
            <a:ext cx="4545874" cy="601077"/>
          </a:xfrm>
          <a:prstGeom prst="rect">
            <a:avLst/>
          </a:prstGeom>
          <a:solidFill>
            <a:schemeClr val="bg2">
              <a:lumMod val="20000"/>
              <a:lumOff val="80000"/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งานวิจัยร่วมกับอาจารย์ในมหาลัย</a:t>
            </a:r>
            <a:endParaRPr lang="en-US" sz="32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41623" y="5581650"/>
            <a:ext cx="4545873" cy="892868"/>
          </a:xfrm>
          <a:prstGeom prst="rect">
            <a:avLst/>
          </a:prstGeom>
          <a:solidFill>
            <a:schemeClr val="bg2">
              <a:lumMod val="20000"/>
              <a:lumOff val="80000"/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งานวิจัยในชั้นเรียน </a:t>
            </a:r>
            <a:endParaRPr lang="en-US" sz="32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73692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 contourW="12700">
            <a:contourClr>
              <a:schemeClr val="bg2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129212" y="483738"/>
            <a:ext cx="10958285" cy="1156380"/>
          </a:xfrm>
        </p:spPr>
        <p:txBody>
          <a:bodyPr>
            <a:normAutofit fontScale="90000"/>
          </a:bodyPr>
          <a:lstStyle/>
          <a:p>
            <a:pPr algn="ctr"/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ประวัติการตีพิมพ์บทความวิจัย</a:t>
            </a:r>
            <a:b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2011 (2556) – 2019 (2562)</a:t>
            </a: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05000" y="1544868"/>
            <a:ext cx="9655628" cy="5229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indent="-228600" algn="thaiDi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		</a:t>
            </a: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6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. </a:t>
            </a:r>
            <a:r>
              <a:rPr lang="en-US" sz="24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Pek</a:t>
            </a: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–Lan</a:t>
            </a: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Toh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, </a:t>
            </a:r>
            <a:r>
              <a:rPr lang="en-US" sz="24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Montha</a:t>
            </a: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Meepripruk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, Lee Sin </a:t>
            </a:r>
            <a:r>
              <a:rPr lang="en-US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Ang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, </a:t>
            </a:r>
            <a:r>
              <a:rPr lang="en-US" sz="24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Shukri</a:t>
            </a: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Sulaiman</a:t>
            </a: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and Mohamed Ismail </a:t>
            </a: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Mohamed–Ibrahim</a:t>
            </a: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.</a:t>
            </a: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(2015). </a:t>
            </a:r>
            <a:r>
              <a:rPr lang="en-US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Density Functional Theory Investigations on the Geometric and Electronic Structures of 4–</a:t>
            </a:r>
            <a:r>
              <a:rPr lang="en-US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Azidomethyl</a:t>
            </a:r>
            <a:r>
              <a:rPr lang="en-US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–6–Isopropyl–2H–</a:t>
            </a:r>
            <a:r>
              <a:rPr lang="en-US" sz="2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Chromen</a:t>
            </a:r>
            <a:r>
              <a:rPr lang="en-US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–2–One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, Oral presentation, MATEC Web of Conferences, 27/01003, p. 1-5. Penang, Malaysia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.</a:t>
            </a:r>
            <a:endParaRPr lang="en-US" sz="2400" dirty="0">
              <a:solidFill>
                <a:schemeClr val="accent6">
                  <a:lumMod val="60000"/>
                  <a:lumOff val="40000"/>
                </a:schemeClr>
              </a:solidFill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457200" marR="0" indent="-228600" algn="thaiDi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		</a:t>
            </a: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7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. </a:t>
            </a:r>
            <a:r>
              <a:rPr lang="en-US" sz="24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Montha</a:t>
            </a: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Meepripruk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, </a:t>
            </a:r>
            <a:r>
              <a:rPr lang="en-US" sz="24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Ratree</a:t>
            </a: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Bumee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, </a:t>
            </a:r>
            <a:r>
              <a:rPr lang="en-US" sz="24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Weenawan</a:t>
            </a: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Somphon</a:t>
            </a: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and </a:t>
            </a:r>
            <a:r>
              <a:rPr lang="en-US" sz="24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Pek</a:t>
            </a: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-Lan</a:t>
            </a: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Toh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. (2015). </a:t>
            </a:r>
            <a:r>
              <a:rPr lang="en-US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Crystal Growth and Physical Characterization of Acyclovir Crystallized with Ascorbic Acid and Zinc Chloride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.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ICEIM 2015 Conference, September 3-4, 2015. Penang, Malaysia.</a:t>
            </a:r>
            <a:endParaRPr lang="en-US" sz="2400" dirty="0">
              <a:solidFill>
                <a:schemeClr val="accent6">
                  <a:lumMod val="60000"/>
                  <a:lumOff val="40000"/>
                </a:schemeClr>
              </a:solidFill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457200" marR="0" indent="-228600" algn="thaiDi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		</a:t>
            </a: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8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. </a:t>
            </a:r>
            <a:r>
              <a:rPr lang="en-US" sz="24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Montha</a:t>
            </a: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Meepripruk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, </a:t>
            </a:r>
            <a:r>
              <a:rPr lang="en-US" sz="24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Pek-lan</a:t>
            </a: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Toh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, </a:t>
            </a:r>
            <a:r>
              <a:rPr lang="en-US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Spectrophotometric Method to Studying the Reaction of Acyclovir and Acyclovir with Ascorbic Acid and Zinc Chloride in Different Solvents</a:t>
            </a: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.</a:t>
            </a: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</a:t>
            </a: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The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7th International Science, Social Sciences, Engineering and Energy Conference (I-SEEC 2015), p.299-304, November 24</a:t>
            </a:r>
            <a:r>
              <a:rPr lang="en-US" sz="2400" baseline="300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th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- 26</a:t>
            </a:r>
            <a:r>
              <a:rPr lang="en-US" sz="2400" baseline="300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th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, 2015, </a:t>
            </a:r>
            <a:r>
              <a:rPr lang="en-US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Phitsanulok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, Thailand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.</a:t>
            </a:r>
            <a:endParaRPr lang="en-US" sz="2400" dirty="0">
              <a:solidFill>
                <a:schemeClr val="accent6">
                  <a:lumMod val="60000"/>
                  <a:lumOff val="40000"/>
                </a:schemeClr>
              </a:solidFill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457200" marR="0" indent="-228600" algn="thaiDi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		</a:t>
            </a: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9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. </a:t>
            </a:r>
            <a:r>
              <a:rPr lang="th-TH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มณฑา หมีไพรพฤกษ์และ</a:t>
            </a: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คณะ.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(2558</a:t>
            </a: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)</a:t>
            </a: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.</a:t>
            </a: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</a:t>
            </a:r>
            <a:r>
              <a:rPr lang="th-TH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พันธุ์ข้าวที่เหมาะสมสำหรับการผลิตข้าวกล้อง</a:t>
            </a:r>
            <a:r>
              <a:rPr lang="th-TH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งอก. </a:t>
            </a: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งานประชุม</a:t>
            </a:r>
            <a:r>
              <a:rPr lang="th-TH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วิชาการระดับชาติครั้งที่ 2 สถาบันวิจัยและพัฒนา มหาวิทยาลัยราชภัฎ</a:t>
            </a: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กำแพงเพชร</a:t>
            </a:r>
            <a:endParaRPr lang="en-US" sz="2400" dirty="0">
              <a:solidFill>
                <a:schemeClr val="accent6">
                  <a:lumMod val="60000"/>
                  <a:lumOff val="40000"/>
                </a:schemeClr>
              </a:solidFill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785498" y="1608142"/>
            <a:ext cx="3301999" cy="4030658"/>
          </a:xfrm>
          <a:prstGeom prst="rect">
            <a:avLst/>
          </a:prstGeom>
          <a:solidFill>
            <a:schemeClr val="bg2">
              <a:lumMod val="20000"/>
              <a:lumOff val="80000"/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งานวิจัย </a:t>
            </a:r>
          </a:p>
          <a:p>
            <a:pPr algn="ctr"/>
            <a:r>
              <a:rPr lang="en-US" sz="32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Co-research</a:t>
            </a:r>
            <a:r>
              <a:rPr lang="th-TH" sz="32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ต่างประเทศ</a:t>
            </a:r>
            <a:endParaRPr lang="en-US" sz="32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785497" y="5772150"/>
            <a:ext cx="3301999" cy="1028700"/>
          </a:xfrm>
          <a:prstGeom prst="rect">
            <a:avLst/>
          </a:prstGeom>
          <a:solidFill>
            <a:schemeClr val="bg2">
              <a:lumMod val="20000"/>
              <a:lumOff val="80000"/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งานวิจัย </a:t>
            </a:r>
          </a:p>
          <a:p>
            <a:pPr algn="ctr"/>
            <a:r>
              <a:rPr lang="th-TH" sz="32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ร่วมกับนักศึกษา</a:t>
            </a:r>
            <a:endParaRPr lang="en-US" sz="32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6238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 contourW="12700">
            <a:contourClr>
              <a:schemeClr val="bg2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129212" y="483738"/>
            <a:ext cx="10958285" cy="1156380"/>
          </a:xfrm>
        </p:spPr>
        <p:txBody>
          <a:bodyPr>
            <a:normAutofit fontScale="90000"/>
          </a:bodyPr>
          <a:lstStyle/>
          <a:p>
            <a:pPr algn="ctr"/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ประวัติการตีพิมพ์บทความวิจัย</a:t>
            </a:r>
            <a:b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2011 (2556) – 2019 (2562)</a:t>
            </a: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38252" y="1640118"/>
            <a:ext cx="9222376" cy="4439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indent="-228600" algn="thaiDi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	</a:t>
            </a: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10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. </a:t>
            </a:r>
            <a:r>
              <a:rPr lang="th-TH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คณิศร  เอมทิพย์กิติ</a:t>
            </a: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ยา, จัน</a:t>
            </a:r>
            <a:r>
              <a:rPr lang="th-TH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ทบิลผาณิต </a:t>
            </a: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เลื่อนลอย, วรัญญา บุญมาตย์, มณฑา หมี</a:t>
            </a:r>
            <a:r>
              <a:rPr lang="th-TH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ไพรพฤกษ์</a:t>
            </a:r>
            <a:r>
              <a:rPr lang="th-TH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และ</a:t>
            </a:r>
            <a:r>
              <a:rPr lang="th-TH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วสุนธรา </a:t>
            </a: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รต</a:t>
            </a:r>
            <a:r>
              <a:rPr lang="th-TH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โน</a:t>
            </a: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ภาส. </a:t>
            </a:r>
            <a:r>
              <a:rPr lang="th-TH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(2558</a:t>
            </a: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). </a:t>
            </a:r>
            <a:r>
              <a:rPr lang="th-TH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ผล</a:t>
            </a:r>
            <a:r>
              <a:rPr lang="th-TH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การใช้ลูกอมหญ้าดอกขาวลดอาการอยาก</a:t>
            </a:r>
            <a:r>
              <a:rPr lang="th-TH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บุหรี่.</a:t>
            </a: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</a:t>
            </a: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วารสาร</a:t>
            </a:r>
            <a:r>
              <a:rPr lang="th-TH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สักทอง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: </a:t>
            </a:r>
            <a:r>
              <a:rPr lang="th-TH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วารสารวิทยาศาสตร์และเทคโนโลยี 2(2</a:t>
            </a: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).</a:t>
            </a:r>
            <a:endParaRPr lang="en-US" sz="2400" dirty="0">
              <a:solidFill>
                <a:schemeClr val="accent6">
                  <a:lumMod val="60000"/>
                  <a:lumOff val="40000"/>
                </a:schemeClr>
              </a:solidFill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457200" marR="0" indent="-228600" algn="thaiDi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	</a:t>
            </a: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11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. </a:t>
            </a:r>
            <a:r>
              <a:rPr lang="en-US" sz="24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Pek</a:t>
            </a: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–Lan</a:t>
            </a: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Toh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, </a:t>
            </a:r>
            <a:r>
              <a:rPr lang="en-US" sz="24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Montha</a:t>
            </a: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Meepripruk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, Lee Sin </a:t>
            </a:r>
            <a:r>
              <a:rPr lang="en-US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Ang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, </a:t>
            </a:r>
            <a:r>
              <a:rPr lang="en-US" sz="24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Shukri</a:t>
            </a: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Sulaiman</a:t>
            </a: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and Mohamed Ismail Mohamed–Ibrahim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. </a:t>
            </a: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(2015). </a:t>
            </a: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Computational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calculation on the geometrical and electronic structures of </a:t>
            </a: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1,4–</a:t>
            </a:r>
            <a:r>
              <a:rPr lang="en-US" sz="24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dinitro</a:t>
            </a: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–1H–imidazole</a:t>
            </a: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.</a:t>
            </a: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</a:t>
            </a:r>
            <a:endParaRPr lang="en-US" sz="2400" dirty="0">
              <a:solidFill>
                <a:schemeClr val="accent6">
                  <a:lumMod val="60000"/>
                  <a:lumOff val="40000"/>
                </a:schemeClr>
              </a:solidFill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457200" marR="0" indent="-228600" algn="thaiDi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		</a:t>
            </a: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12.</a:t>
            </a: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Pek</a:t>
            </a: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–Lan</a:t>
            </a: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Toh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, </a:t>
            </a:r>
            <a:r>
              <a:rPr lang="en-US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RosfayantiRasmidi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, </a:t>
            </a:r>
            <a:r>
              <a:rPr lang="en-US" sz="24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Montha</a:t>
            </a: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Meepripruk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, Lee Sin </a:t>
            </a:r>
            <a:r>
              <a:rPr lang="en-US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Ang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, </a:t>
            </a:r>
            <a:r>
              <a:rPr lang="en-US" sz="24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Shukri</a:t>
            </a: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Sulaiman</a:t>
            </a: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and Mohamed Ismail </a:t>
            </a: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Mohamed–Ibrahim</a:t>
            </a:r>
            <a:r>
              <a:rPr lang="th-TH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.</a:t>
            </a: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(2016). First Principles Density Functional Theory Investigation on the Structural, Energetic, and Electronic properties of 6–</a:t>
            </a:r>
            <a:r>
              <a:rPr lang="en-US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Bromo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–4–Oxo–4H–</a:t>
            </a:r>
            <a:r>
              <a:rPr lang="en-US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Chromene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–3–</a:t>
            </a:r>
            <a:r>
              <a:rPr lang="en-US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Carbaldehyde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(2016). Applied Mechanics and </a:t>
            </a:r>
            <a:r>
              <a:rPr lang="en-US" sz="24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MaterialsISSN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: 1662-7482, Vol. 835, pp 308-314.</a:t>
            </a:r>
            <a:endParaRPr lang="en-US" sz="2400" dirty="0">
              <a:solidFill>
                <a:schemeClr val="accent6">
                  <a:lumMod val="60000"/>
                  <a:lumOff val="40000"/>
                </a:schemeClr>
              </a:solidFill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91250" y="1550992"/>
            <a:ext cx="5896247" cy="1245506"/>
          </a:xfrm>
          <a:prstGeom prst="rect">
            <a:avLst/>
          </a:prstGeom>
          <a:solidFill>
            <a:schemeClr val="bg2">
              <a:lumMod val="20000"/>
              <a:lumOff val="80000"/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งานวิจัย ร่วมกับ</a:t>
            </a:r>
          </a:p>
          <a:p>
            <a:pPr algn="ctr"/>
            <a:r>
              <a:rPr lang="th-TH" sz="32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อาจารย์ในมหาลัย ครูและนักเรียนในโรงเรียน</a:t>
            </a:r>
            <a:endParaRPr lang="en-US" sz="32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905750" y="2952750"/>
            <a:ext cx="4181747" cy="3126597"/>
          </a:xfrm>
          <a:prstGeom prst="rect">
            <a:avLst/>
          </a:prstGeom>
          <a:solidFill>
            <a:schemeClr val="bg2">
              <a:lumMod val="20000"/>
              <a:lumOff val="80000"/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งานวิจัย </a:t>
            </a:r>
          </a:p>
          <a:p>
            <a:pPr algn="ctr"/>
            <a:r>
              <a:rPr lang="en-US" sz="32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Co-research</a:t>
            </a:r>
            <a:r>
              <a:rPr lang="th-TH" sz="32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ต่างประเทศ</a:t>
            </a:r>
            <a:endParaRPr lang="en-US" sz="32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7149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 contourW="12700">
            <a:contourClr>
              <a:schemeClr val="bg2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129212" y="483738"/>
            <a:ext cx="10958285" cy="1156380"/>
          </a:xfrm>
        </p:spPr>
        <p:txBody>
          <a:bodyPr>
            <a:normAutofit fontScale="90000"/>
          </a:bodyPr>
          <a:lstStyle/>
          <a:p>
            <a:pPr algn="ctr"/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ประวัติการตีพิมพ์บทความวิจัย</a:t>
            </a:r>
            <a:b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2011 (2556) – 2019 (2562)</a:t>
            </a: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38252" y="1640118"/>
            <a:ext cx="922237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13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สุณี บุญพิทักษ์, มณฑา หมี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ไพร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พฤกษ์, สุภาพร พงศ์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ภิญโญ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โอภาส, วสุนธรา รต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โน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ภาส, ศศิวรรณ พลาย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ละหารและ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ดรุณี ชัยมงคล.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(2559).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ัฒนธรรมประเพณีภูมิปัญญาท้องถิ่นเกี่ยวกับการปลูกข้าวพื้นเมืองของชาวนาในเขตอำเภอเมืองและอำเภอไทรงามจังหวัดกำแพงเพชรสักทอง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: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วารสารมนุษยศาสตร์และสังคมศาสตร์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(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สทมส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.) 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22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ฉบับพิเศษกันยายน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ธันวาคม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2559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endParaRPr lang="en-US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14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นริสรา บัวหลวงและมณฑา หมีไพร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พฤกษ์.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(259).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การต้านอนุมูลอิสระของข้าวกล้องงอก 5 สายพันธุ์สักทอง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วารสารวิทยาศาสตร์และเทคโนโลยี (สทวท.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ปีที่ 3 ฉบับที่ 1 มกราคม-มิถุนายน 2559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</a:p>
          <a:p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15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จุฑามาศ ทา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มา, รัตนา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วดี ทอง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สุทธิ์, ศิริพร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เกตุ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พงษ์, มณฑา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หมีไพรพฤกษ์ และศศิวรรณ พลายละหาร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(2559).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ลักษณะทางสัณฐานวิทยา ปริมาณสารกาบา และกิจกรรมการต้านอนุมูลอิสระของพันธุ์ข้าวที่สูงบ้านป่าคาสักทอง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วารสารวิทยาศาสตร์และเทคโนโลยี (สทวท.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ปีที่ 3 ฉบับที่ 2 กรกฎาคม–ธันวาคม 2559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</a:p>
          <a:p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16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Montha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Meepripruk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,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Sunee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Boonpitak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,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Supaporn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Pongpinyoopat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,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Sasiwan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Plailaharn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,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Surachai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Rattansuk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and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Wasoontara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Ratanopas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(2016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).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Diversity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of Local Rice Varieties in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Nai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Muang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and 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Sai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Ngam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District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Kamphaeng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Phet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Proceeding of 4</a:t>
            </a:r>
            <a:r>
              <a:rPr lang="en-US" sz="2400" baseline="30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th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Rajabhat 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University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National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and International Research and Academic Conference 2016 (RUNIRAC2016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).</a:t>
            </a:r>
            <a:endParaRPr lang="en-US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477250" y="1608142"/>
            <a:ext cx="3610247" cy="1376200"/>
          </a:xfrm>
          <a:prstGeom prst="rect">
            <a:avLst/>
          </a:prstGeom>
          <a:solidFill>
            <a:schemeClr val="bg2">
              <a:lumMod val="20000"/>
              <a:lumOff val="80000"/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งานวิจัยเชิงพื้นที่ </a:t>
            </a:r>
          </a:p>
          <a:p>
            <a:pPr algn="ctr"/>
            <a:r>
              <a:rPr lang="th-TH" sz="32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ร่วมกับอาจารย์ในมหาลัย</a:t>
            </a:r>
            <a:endParaRPr lang="en-US" sz="32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477249" y="3149668"/>
            <a:ext cx="3610247" cy="1749048"/>
          </a:xfrm>
          <a:prstGeom prst="rect">
            <a:avLst/>
          </a:prstGeom>
          <a:solidFill>
            <a:schemeClr val="bg2">
              <a:lumMod val="20000"/>
              <a:lumOff val="80000"/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งานวิจัยต่อยอดจากงานวิจัยที่ 13 </a:t>
            </a:r>
          </a:p>
          <a:p>
            <a:pPr algn="ctr"/>
            <a:r>
              <a:rPr lang="th-TH" sz="32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งานวิจัยนักศึกษา</a:t>
            </a:r>
            <a:endParaRPr lang="en-US" sz="32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419850" y="4994350"/>
            <a:ext cx="5667647" cy="1768399"/>
          </a:xfrm>
          <a:prstGeom prst="rect">
            <a:avLst/>
          </a:prstGeom>
          <a:solidFill>
            <a:schemeClr val="bg2">
              <a:lumMod val="20000"/>
              <a:lumOff val="80000"/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งานวิจัยเชิงพื้นที่ร่วมกับ</a:t>
            </a:r>
          </a:p>
          <a:p>
            <a:pPr algn="ctr"/>
            <a:r>
              <a:rPr lang="th-TH" sz="32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อาจารย์ในมหาลัยและอาจารย์ต่างมหาลัย </a:t>
            </a:r>
          </a:p>
          <a:p>
            <a:pPr algn="ctr"/>
            <a:r>
              <a:rPr lang="th-TH" sz="32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(งานวิจัยที่ 13 บทความที่ 2)</a:t>
            </a:r>
            <a:endParaRPr lang="en-US" sz="32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5894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 contourW="12700">
            <a:contourClr>
              <a:schemeClr val="bg2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129212" y="483738"/>
            <a:ext cx="10958285" cy="1156380"/>
          </a:xfrm>
        </p:spPr>
        <p:txBody>
          <a:bodyPr>
            <a:normAutofit fontScale="90000"/>
          </a:bodyPr>
          <a:lstStyle/>
          <a:p>
            <a:pPr algn="ctr"/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ประวัติการตีพิมพ์บทความวิจัย</a:t>
            </a:r>
            <a:b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2011 (2556) – 2019 (2562)</a:t>
            </a: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38252" y="1640118"/>
            <a:ext cx="92223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17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Pek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-Lan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Toh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,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Montha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Meepripruk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, Lee Sin </a:t>
            </a:r>
            <a:r>
              <a:rPr lang="en-US" sz="24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Ang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,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Shukri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Sulaiman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, and Mohamed Ismail 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Mohamed-Ibrahim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(2017). First Principles Study on the Stability and Electronic Structures of 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7,8-Dichloro-4-Oxo-4H-Chromene-3-Carbaldehyde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Applied Mechanics and Materials. ISSN: 1662-7482, Vol. 855, pp 31-36</a:t>
            </a:r>
          </a:p>
          <a:p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18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Pek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-Lan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Toh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,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Montha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Meepripruk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, </a:t>
            </a:r>
            <a:r>
              <a:rPr lang="en-US" sz="24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Jia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-Jing 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Lim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(2017). Size Dependence of Geometric Structures and Electronic Properties of 3-Bromopyridine N-Oxide Investigated by Density Functional Theory Molecular Dynamic Simulations. Journal of Materials Science and Applied Energy (JMSAE).</a:t>
            </a:r>
          </a:p>
          <a:p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19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Pek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-Lan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Toh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,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Montha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Meepripruk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, </a:t>
            </a:r>
            <a:r>
              <a:rPr lang="en-US" sz="24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Jia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-Jing 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Lim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2017). Size Dependence of Geometric Structures and Electronic Properties of 3-Bromopyridine N-Oxide Investigated by Density Functional Theory Molecular Dynamic Simulations. Journal of Materials Science and Applied 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Energy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(TCI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กลุ่ม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endParaRPr lang="en-US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974875" y="1640119"/>
            <a:ext cx="4112622" cy="2760431"/>
          </a:xfrm>
          <a:prstGeom prst="rect">
            <a:avLst/>
          </a:prstGeom>
          <a:solidFill>
            <a:schemeClr val="bg2">
              <a:lumMod val="20000"/>
              <a:lumOff val="80000"/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Co-research</a:t>
            </a:r>
            <a:r>
              <a:rPr lang="th-TH" sz="32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ต่างประเทศ</a:t>
            </a:r>
          </a:p>
          <a:p>
            <a:pPr algn="ctr"/>
            <a:r>
              <a:rPr lang="th-TH" sz="32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อาจารย์ที่ปรึกษาร่วมกับนักศึกษาต่างประเทศ</a:t>
            </a:r>
            <a:endParaRPr lang="en-US" sz="32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974875" y="4533900"/>
            <a:ext cx="4112622" cy="1485901"/>
          </a:xfrm>
          <a:prstGeom prst="rect">
            <a:avLst/>
          </a:prstGeom>
          <a:solidFill>
            <a:schemeClr val="bg2">
              <a:lumMod val="20000"/>
              <a:lumOff val="80000"/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Co-research</a:t>
            </a:r>
            <a:r>
              <a:rPr lang="th-TH" sz="32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ต่างประเทศ</a:t>
            </a:r>
          </a:p>
        </p:txBody>
      </p:sp>
    </p:spTree>
    <p:extLst>
      <p:ext uri="{BB962C8B-B14F-4D97-AF65-F5344CB8AC3E}">
        <p14:creationId xmlns:p14="http://schemas.microsoft.com/office/powerpoint/2010/main" val="2549187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 contourW="12700">
            <a:contourClr>
              <a:schemeClr val="bg2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129212" y="483738"/>
            <a:ext cx="10958285" cy="1156380"/>
          </a:xfrm>
        </p:spPr>
        <p:txBody>
          <a:bodyPr>
            <a:normAutofit fontScale="90000"/>
          </a:bodyPr>
          <a:lstStyle/>
          <a:p>
            <a:pPr algn="ctr"/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ประวัติการตีพิมพ์บทความวิจัย</a:t>
            </a:r>
            <a:b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2011 (2556) – 2019 (2562)</a:t>
            </a: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38252" y="1640118"/>
            <a:ext cx="922237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20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สมฤดี สัง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ขาว,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อทิตยา ขวัญ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วงศ์,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นงนุช ขอน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ทอง, เกศินี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ใจ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ดี, ณัฐฐิ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นันท์ ชำ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รวย,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อาภรณ์ พา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ชัย,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มณฑา หมีไพรพฤกษ์ และณัฐภานี บัว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ดี.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(2560). ฤทธิ์การต้านอนุมูลอิสระ ปริมาณวิตามินซี และความพึงพอใจของสบู่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ว่านหาง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จรเข้ผสมน้ำผึ้ง</a:t>
            </a:r>
            <a:r>
              <a:rPr lang="en-GB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สมุนไพรพญาไพร อำเภอเมือง จังหวัดกำแพงเพชร. สักทอง</a:t>
            </a:r>
            <a:r>
              <a:rPr lang="en-GB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สัก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ทองวารสารวิทยาศาสตร์และเทคโนโลยี (สทวท.) ปีที่ 4 ฉบับที่ 1 มกราคม – มิถุนายน 2560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TCI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กลุ่ม 2.</a:t>
            </a:r>
            <a:endParaRPr lang="en-US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21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กัญรัตน์ ม่านเขียว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,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อุทัยวรรณ บุญจันทร์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,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นภัสกร มาตเมฆ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,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สิวเรศ ไพโรจน์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,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นันทวรรณ เอนกนันต์มณฑา หมีไพรพฤกษ์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,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ปรีชา ปัญญา และณัฐภาณี บัว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ดี.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(2560). ฤทธิ์การต้านอนุมูลอิสระ การดูดซับสารโครเมียม(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VI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)ปริมาณค่า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pH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และความพึงพอใจของผู้บริโภคที่มีต่อสบู่ชาร์โคล  ไม้ไผ่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ชื่อกลุ่มที่ไปศึกษา อ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เมือง จ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กำแพงเพชร. สักทอง</a:t>
            </a:r>
            <a:r>
              <a:rPr lang="en-GB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สักทองวารสารวิทยาศาสตร์และเทคโนโลยี (สทวท.) ปีที่ 4 ฉบับที่ 2 กรกฎาคม – ธันวาคม 2560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TCI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กลุ่ม 2.</a:t>
            </a:r>
            <a:endParaRPr lang="en-US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22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Montha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Meepripruk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,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Nusara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Wanachalermkit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,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Aungkana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Chatkon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,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Weenawan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Somphon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and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Peklan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Toh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(2017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).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Acyclovir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Antiviral Drug </a:t>
            </a:r>
            <a:r>
              <a:rPr lang="en-US" sz="24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Cocrystal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with Theophylline: Screening Experimental </a:t>
            </a:r>
            <a:r>
              <a:rPr lang="en-GB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and Physical 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Characteristic. </a:t>
            </a:r>
            <a:r>
              <a:rPr lang="en-GB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International Conference on Technology and Social Science 2017 (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ICTSS2017</a:t>
            </a:r>
            <a:r>
              <a:rPr lang="en-US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).</a:t>
            </a:r>
            <a:endParaRPr lang="en-US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239001" y="1635259"/>
            <a:ext cx="4848495" cy="3260590"/>
          </a:xfrm>
          <a:prstGeom prst="rect">
            <a:avLst/>
          </a:prstGeom>
          <a:solidFill>
            <a:schemeClr val="bg2">
              <a:lumMod val="20000"/>
              <a:lumOff val="80000"/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งานวิจัยจากผลงานนักศึกษา</a:t>
            </a:r>
          </a:p>
          <a:p>
            <a:pPr algn="ctr"/>
            <a:r>
              <a:rPr lang="th-TH" sz="32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วิชา เคมีประยุกต์</a:t>
            </a:r>
            <a:endParaRPr lang="en-US" sz="32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239001" y="5000432"/>
            <a:ext cx="4848495" cy="1857568"/>
          </a:xfrm>
          <a:prstGeom prst="rect">
            <a:avLst/>
          </a:prstGeom>
          <a:solidFill>
            <a:schemeClr val="bg2">
              <a:lumMod val="20000"/>
              <a:lumOff val="80000"/>
              <a:alpha val="6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Co-research </a:t>
            </a:r>
            <a:endParaRPr lang="th-TH" sz="3200" b="1" spc="50" dirty="0" smtClean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  <a:p>
            <a:pPr algn="ctr"/>
            <a:r>
              <a:rPr lang="th-TH" sz="32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ร่วมกับนักศึกษา อาจารย์ต่างมหาลัยและอาจารย์ต่างชาติ</a:t>
            </a:r>
            <a:endParaRPr lang="en-US" sz="32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56665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203</TotalTime>
  <Words>408</Words>
  <Application>Microsoft Office PowerPoint</Application>
  <PresentationFormat>กำหนดเอง</PresentationFormat>
  <Paragraphs>138</Paragraphs>
  <Slides>18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18</vt:i4>
      </vt:variant>
    </vt:vector>
  </HeadingPairs>
  <TitlesOfParts>
    <vt:vector size="19" baseType="lpstr">
      <vt:lpstr>Circuit</vt:lpstr>
      <vt:lpstr>งานนำเสนอ PowerPoint</vt:lpstr>
      <vt:lpstr>งานนำเสนอ PowerPoint</vt:lpstr>
      <vt:lpstr>ประวัติการตีพิมพ์บทความวิจัย ปี 2011 (2556) – 2019 (2562)   จำนวน 35 บทความ  บทความภาษาอังกฤษ 19 บทความ   บทความภาษาไทย 16 บทความ   </vt:lpstr>
      <vt:lpstr>ประวัติการตีพิมพ์บทความวิจัย 2011 (2556) – 2019 (2562)</vt:lpstr>
      <vt:lpstr>ประวัติการตีพิมพ์บทความวิจัย 2011 (2556) – 2019 (2562)</vt:lpstr>
      <vt:lpstr>ประวัติการตีพิมพ์บทความวิจัย 2011 (2556) – 2019 (2562)</vt:lpstr>
      <vt:lpstr>ประวัติการตีพิมพ์บทความวิจัย 2011 (2556) – 2019 (2562)</vt:lpstr>
      <vt:lpstr>ประวัติการตีพิมพ์บทความวิจัย 2011 (2556) – 2019 (2562)</vt:lpstr>
      <vt:lpstr>ประวัติการตีพิมพ์บทความวิจัย 2011 (2556) – 2019 (2562)</vt:lpstr>
      <vt:lpstr>ประวัติการตีพิมพ์บทความวิจัย 2011 (2556) – 2019 (2562)</vt:lpstr>
      <vt:lpstr>ประวัติการตีพิมพ์บทความวิจัย 2011 (2556) – 2019 (2562)</vt:lpstr>
      <vt:lpstr>ประวัติการตีพิมพ์บทความวิจัย 2011 (2556) – 2019 (2562)</vt:lpstr>
      <vt:lpstr>ประวัติการตีพิมพ์บทความวิจัย 2011 (2556) – 2019 (2562)</vt:lpstr>
      <vt:lpstr>งานนำเสนอ PowerPoint</vt:lpstr>
      <vt:lpstr>งานนำเสนอ PowerPoint</vt:lpstr>
      <vt:lpstr>งานนำเสนอ PowerPoint</vt:lpstr>
      <vt:lpstr>เทคนิคการเขียนบทความเพื่อตีพิมพ์ในวารสาร ระดับชาติและนานาชาติ+จรรยาบรรณการตีพิมพ์ </vt:lpstr>
      <vt:lpstr>Thank you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Computer</dc:creator>
  <cp:lastModifiedBy>ArnoN</cp:lastModifiedBy>
  <cp:revision>29</cp:revision>
  <dcterms:created xsi:type="dcterms:W3CDTF">2014-08-26T23:43:54Z</dcterms:created>
  <dcterms:modified xsi:type="dcterms:W3CDTF">2020-07-20T09:04:25Z</dcterms:modified>
</cp:coreProperties>
</file>