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405" r:id="rId3"/>
    <p:sldId id="406" r:id="rId4"/>
    <p:sldId id="400" r:id="rId5"/>
    <p:sldId id="401" r:id="rId6"/>
    <p:sldId id="353" r:id="rId7"/>
    <p:sldId id="348" r:id="rId8"/>
    <p:sldId id="350" r:id="rId9"/>
    <p:sldId id="257" r:id="rId10"/>
    <p:sldId id="258" r:id="rId11"/>
    <p:sldId id="362" r:id="rId12"/>
    <p:sldId id="269" r:id="rId13"/>
    <p:sldId id="363" r:id="rId14"/>
    <p:sldId id="271" r:id="rId15"/>
    <p:sldId id="273" r:id="rId16"/>
    <p:sldId id="375" r:id="rId17"/>
    <p:sldId id="274" r:id="rId18"/>
    <p:sldId id="280" r:id="rId19"/>
    <p:sldId id="281" r:id="rId20"/>
    <p:sldId id="283" r:id="rId21"/>
    <p:sldId id="285" r:id="rId22"/>
    <p:sldId id="290" r:id="rId23"/>
    <p:sldId id="291" r:id="rId24"/>
    <p:sldId id="294" r:id="rId25"/>
    <p:sldId id="356" r:id="rId26"/>
    <p:sldId id="357" r:id="rId27"/>
    <p:sldId id="364" r:id="rId28"/>
    <p:sldId id="361" r:id="rId29"/>
    <p:sldId id="373" r:id="rId30"/>
    <p:sldId id="368" r:id="rId31"/>
    <p:sldId id="369" r:id="rId32"/>
    <p:sldId id="370" r:id="rId33"/>
    <p:sldId id="371" r:id="rId34"/>
    <p:sldId id="372" r:id="rId35"/>
    <p:sldId id="374" r:id="rId36"/>
    <p:sldId id="302" r:id="rId37"/>
    <p:sldId id="305" r:id="rId38"/>
    <p:sldId id="308" r:id="rId39"/>
    <p:sldId id="309" r:id="rId40"/>
    <p:sldId id="310" r:id="rId41"/>
    <p:sldId id="311" r:id="rId42"/>
    <p:sldId id="312" r:id="rId43"/>
    <p:sldId id="403" r:id="rId44"/>
    <p:sldId id="387" r:id="rId45"/>
    <p:sldId id="388" r:id="rId46"/>
    <p:sldId id="389" r:id="rId47"/>
    <p:sldId id="390" r:id="rId48"/>
    <p:sldId id="391" r:id="rId49"/>
    <p:sldId id="381" r:id="rId50"/>
    <p:sldId id="382" r:id="rId51"/>
    <p:sldId id="383" r:id="rId52"/>
    <p:sldId id="384" r:id="rId53"/>
    <p:sldId id="385" r:id="rId54"/>
    <p:sldId id="386" r:id="rId55"/>
    <p:sldId id="317" r:id="rId56"/>
    <p:sldId id="399" r:id="rId57"/>
    <p:sldId id="398" r:id="rId58"/>
    <p:sldId id="326" r:id="rId59"/>
    <p:sldId id="330" r:id="rId60"/>
    <p:sldId id="327" r:id="rId61"/>
    <p:sldId id="328" r:id="rId62"/>
    <p:sldId id="332" r:id="rId63"/>
    <p:sldId id="379" r:id="rId64"/>
    <p:sldId id="380" r:id="rId65"/>
    <p:sldId id="336" r:id="rId66"/>
    <p:sldId id="407" r:id="rId67"/>
    <p:sldId id="408" r:id="rId68"/>
    <p:sldId id="409" r:id="rId69"/>
    <p:sldId id="410" r:id="rId70"/>
  </p:sldIdLst>
  <p:sldSz cx="13004800" cy="9753600"/>
  <p:notesSz cx="6797675" cy="99266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058" cy="4984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50530" y="1"/>
            <a:ext cx="2946058" cy="4984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8DB66-B69B-4C07-ADA9-66A02A7294A9}" type="datetimeFigureOut">
              <a:rPr lang="th-TH" smtClean="0"/>
              <a:t>16/05/61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28220"/>
            <a:ext cx="2946058" cy="4984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850530" y="9428220"/>
            <a:ext cx="2946058" cy="4984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86EC7-B377-4A64-948A-8314F868355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54679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770" cy="497625"/>
          </a:xfrm>
          <a:prstGeom prst="rect">
            <a:avLst/>
          </a:prstGeom>
        </p:spPr>
        <p:txBody>
          <a:bodyPr vert="horz" lIns="67190" tIns="33595" rIns="67190" bIns="33595" rtlCol="0"/>
          <a:lstStyle>
            <a:lvl1pPr algn="l">
              <a:defRPr sz="9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246" y="1"/>
            <a:ext cx="2945770" cy="497625"/>
          </a:xfrm>
          <a:prstGeom prst="rect">
            <a:avLst/>
          </a:prstGeom>
        </p:spPr>
        <p:txBody>
          <a:bodyPr vert="horz" lIns="67190" tIns="33595" rIns="67190" bIns="33595" rtlCol="0"/>
          <a:lstStyle>
            <a:lvl1pPr algn="r">
              <a:defRPr sz="900"/>
            </a:lvl1pPr>
          </a:lstStyle>
          <a:p>
            <a:fld id="{B0981D09-57E5-4C89-9E2D-2C960D7EAB05}" type="datetimeFigureOut">
              <a:rPr lang="th-TH" smtClean="0"/>
              <a:t>16/05/61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39838"/>
            <a:ext cx="4470400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7190" tIns="33595" rIns="67190" bIns="33595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602" y="4777519"/>
            <a:ext cx="5438472" cy="3908290"/>
          </a:xfrm>
          <a:prstGeom prst="rect">
            <a:avLst/>
          </a:prstGeom>
        </p:spPr>
        <p:txBody>
          <a:bodyPr vert="horz" lIns="67190" tIns="33595" rIns="67190" bIns="33595" rtlCol="0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29014"/>
            <a:ext cx="2945770" cy="497625"/>
          </a:xfrm>
          <a:prstGeom prst="rect">
            <a:avLst/>
          </a:prstGeom>
        </p:spPr>
        <p:txBody>
          <a:bodyPr vert="horz" lIns="67190" tIns="33595" rIns="67190" bIns="33595" rtlCol="0" anchor="b"/>
          <a:lstStyle>
            <a:lvl1pPr algn="l">
              <a:defRPr sz="9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50246" y="9429014"/>
            <a:ext cx="2945770" cy="497625"/>
          </a:xfrm>
          <a:prstGeom prst="rect">
            <a:avLst/>
          </a:prstGeom>
        </p:spPr>
        <p:txBody>
          <a:bodyPr vert="horz" lIns="67190" tIns="33595" rIns="67190" bIns="33595" rtlCol="0" anchor="b"/>
          <a:lstStyle>
            <a:lvl1pPr algn="r">
              <a:defRPr sz="900"/>
            </a:lvl1pPr>
          </a:lstStyle>
          <a:p>
            <a:fld id="{AF94980D-6901-48E6-80DA-FFA330C6E1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344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สร้างความมั่นใจ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4980D-6901-48E6-80DA-FFA330C6E17A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2347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sz="1300" dirty="0"/>
              <a:t>ผลการเรียนรู้ของแต่ละหลักสูตรในหลักสูตรของคุณคืออะไร? อะไรคือความเชื่อมโยงระหว่างแต่ละหลักสูตรในชุดเดียวกัน? อะไรคือความเชื่อมโยงระหว่างหลักสูตรแกนกลางวิชาเลือกและวิชาเลือกเสรี ทำไมคุณถึงออกแบบแบบนั้น? อะไรคือผลการเรียนรู้ของหลักสูตรของหลักสูตรคุณ?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4980D-6901-48E6-80DA-FFA330C6E17A}" type="slidenum">
              <a:rPr lang="th-TH" smtClean="0"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84779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ทำอะไรได้-สอนอย่างไร-ประเมินอย่างไร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4980D-6901-48E6-80DA-FFA330C6E17A}" type="slidenum">
              <a:rPr lang="th-TH" smtClean="0"/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8622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ผลสรุปสุดท้าย-ผลลัพธ์ที่ครอบคลุม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4980D-6901-48E6-80DA-FFA330C6E17A}" type="slidenum">
              <a:rPr lang="th-TH" smtClean="0"/>
              <a:t>60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7414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sz="1300" dirty="0"/>
              <a:t>ผลการเรียนรู้ของแต่ละหลักสูตรในหลักสูตรของคุณคืออะไร? อะไรคือความเชื่อมโยงระหว่างแต่ละหลักสูตรในชุดเดียวกัน? อะไรคือความเชื่อมโยงระหว่างหลักสูตรแกนกลางวิชาเลือกและวิชาเลือกเสรี ทำไมคุณถึงออกแบบแบบนั้น? อะไรคือผลการเรียนรู้ของหลักสูตรของหลักสูตรคุณ?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4980D-6901-48E6-80DA-FFA330C6E17A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0638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ทำให้ยุ่ง</a:t>
            </a:r>
            <a:r>
              <a:rPr lang="th-TH" baseline="0" dirty="0" smtClean="0"/>
              <a:t> ฉับพลันยุ่งยาก -หลีก</a:t>
            </a:r>
            <a:r>
              <a:rPr lang="th-TH" baseline="0" dirty="0" err="1" smtClean="0"/>
              <a:t>เลี่บง</a:t>
            </a:r>
            <a:r>
              <a:rPr lang="th-TH" baseline="0" dirty="0" smtClean="0"/>
              <a:t>ไม่ได้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4980D-6901-48E6-80DA-FFA330C6E17A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2721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ห้วงเวลาแห่งเทคโนโลยีเป็นพระเจ้า/ผู้ตรัสรู้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4980D-6901-48E6-80DA-FFA330C6E17A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506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sz="1300" dirty="0"/>
              <a:t>"เราไม่ได้ทำอะไรผิด แต่อย่างใด, เราสูญเสีย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4980D-6901-48E6-80DA-FFA330C6E17A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2438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ขณะที่โลกเติบโตอย่างชาญฉลาด-ผู้สำเร็จการศึกษา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4980D-6901-48E6-80DA-FFA330C6E17A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88497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การแก้ปัญหาที่ซับซ้อน</a:t>
            </a:r>
            <a:r>
              <a:rPr lang="en-US" dirty="0" smtClean="0"/>
              <a:t>-</a:t>
            </a:r>
            <a:r>
              <a:rPr lang="th-TH" dirty="0" smtClean="0"/>
              <a:t>วิจารณญาณ-สร้างสรรค์-การจัดการบุคคล</a:t>
            </a:r>
            <a:r>
              <a:rPr lang="en-US" dirty="0" smtClean="0"/>
              <a:t>-</a:t>
            </a:r>
            <a:r>
              <a:rPr lang="th-TH" dirty="0" smtClean="0"/>
              <a:t>ประสานงานกับผู้อื่น</a:t>
            </a:r>
            <a:r>
              <a:rPr lang="en-US" dirty="0" smtClean="0"/>
              <a:t>-</a:t>
            </a:r>
            <a:r>
              <a:rPr lang="th-TH" dirty="0" smtClean="0"/>
              <a:t>ความฉลาดทางอารมณ์</a:t>
            </a:r>
            <a:r>
              <a:rPr lang="en-US" dirty="0" smtClean="0"/>
              <a:t>-</a:t>
            </a:r>
            <a:r>
              <a:rPr lang="th-TH" dirty="0" smtClean="0"/>
              <a:t>การตัดสินและการตัดสินใจ</a:t>
            </a:r>
            <a:r>
              <a:rPr lang="en-US" dirty="0" smtClean="0"/>
              <a:t>-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sz="1300" dirty="0"/>
              <a:t>การวางแนวบริการ</a:t>
            </a:r>
            <a:r>
              <a:rPr lang="en-US" sz="1300" dirty="0"/>
              <a:t>-</a:t>
            </a:r>
            <a:r>
              <a:rPr lang="th-TH" dirty="0" smtClean="0"/>
              <a:t>การเจรจาต่อรอง</a:t>
            </a:r>
            <a:r>
              <a:rPr lang="en-US" dirty="0" smtClean="0"/>
              <a:t>-</a:t>
            </a:r>
            <a:r>
              <a:rPr lang="th-TH" dirty="0" smtClean="0"/>
              <a:t>ความยืดหยุ่นทางปัญญา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4980D-6901-48E6-80DA-FFA330C6E17A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414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อยากรู้</a:t>
            </a:r>
            <a:r>
              <a:rPr lang="en-US" dirty="0" smtClean="0"/>
              <a:t>-</a:t>
            </a:r>
            <a:r>
              <a:rPr lang="th-TH" dirty="0" smtClean="0"/>
              <a:t>ริเริ่ม</a:t>
            </a:r>
            <a:r>
              <a:rPr lang="th-TH" baseline="0" dirty="0" smtClean="0"/>
              <a:t> ขยัน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4980D-6901-48E6-80DA-FFA330C6E17A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3509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ผูกพัน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4980D-6901-48E6-80DA-FFA330C6E17A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661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76500" y="1739900"/>
            <a:ext cx="7570470" cy="154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0" b="1" i="0">
                <a:solidFill>
                  <a:srgbClr val="7979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82165" y="5727700"/>
            <a:ext cx="8840469" cy="1122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A9A9A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45520" y="2520226"/>
            <a:ext cx="8412480" cy="1640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91213" y="4082011"/>
            <a:ext cx="7666355" cy="3079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5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image" Target="../media/image78.pn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jpg"/><Relationship Id="rId4" Type="http://schemas.openxmlformats.org/officeDocument/2006/relationships/image" Target="../media/image79.jpg"/><Relationship Id="rId9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image" Target="../media/image76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11" Type="http://schemas.openxmlformats.org/officeDocument/2006/relationships/image" Target="../media/image96.jpg"/><Relationship Id="rId5" Type="http://schemas.openxmlformats.org/officeDocument/2006/relationships/image" Target="../media/image91.png"/><Relationship Id="rId10" Type="http://schemas.openxmlformats.org/officeDocument/2006/relationships/image" Target="../media/image95.jp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997200"/>
            <a:ext cx="13004800" cy="4000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89800" y="0"/>
            <a:ext cx="3479800" cy="2870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75129" y="4342015"/>
            <a:ext cx="409321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spc="-750" dirty="0">
                <a:solidFill>
                  <a:srgbClr val="FF7C00"/>
                </a:solidFill>
                <a:latin typeface="Trebuchet MS"/>
                <a:cs typeface="Trebuchet MS"/>
              </a:rPr>
              <a:t>l</a:t>
            </a:r>
            <a:r>
              <a:rPr sz="10000" spc="-780" dirty="0">
                <a:solidFill>
                  <a:srgbClr val="D6D6D6"/>
                </a:solidFill>
                <a:latin typeface="Trebuchet MS"/>
                <a:cs typeface="Trebuchet MS"/>
              </a:rPr>
              <a:t>ea</a:t>
            </a:r>
            <a:r>
              <a:rPr sz="10000" spc="-520" dirty="0">
                <a:solidFill>
                  <a:srgbClr val="D6D6D6"/>
                </a:solidFill>
                <a:latin typeface="Trebuchet MS"/>
                <a:cs typeface="Trebuchet MS"/>
              </a:rPr>
              <a:t>r</a:t>
            </a:r>
            <a:r>
              <a:rPr sz="10000" spc="-395" dirty="0">
                <a:solidFill>
                  <a:srgbClr val="D6D6D6"/>
                </a:solidFill>
                <a:latin typeface="Trebuchet MS"/>
                <a:cs typeface="Trebuchet MS"/>
              </a:rPr>
              <a:t>ni</a:t>
            </a:r>
            <a:r>
              <a:rPr sz="10000" spc="-600" dirty="0">
                <a:solidFill>
                  <a:srgbClr val="D6D6D6"/>
                </a:solidFill>
                <a:latin typeface="Trebuchet MS"/>
                <a:cs typeface="Trebuchet MS"/>
              </a:rPr>
              <a:t>n</a:t>
            </a:r>
            <a:r>
              <a:rPr sz="10000" spc="-110" dirty="0">
                <a:solidFill>
                  <a:srgbClr val="D6D6D6"/>
                </a:solidFill>
                <a:latin typeface="Trebuchet MS"/>
                <a:cs typeface="Trebuchet MS"/>
              </a:rPr>
              <a:t>g</a:t>
            </a:r>
            <a:endParaRPr sz="100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02128" y="3603929"/>
            <a:ext cx="7500672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b="1" spc="-150" dirty="0">
                <a:solidFill>
                  <a:srgbClr val="FFFB00"/>
                </a:solidFill>
                <a:latin typeface="Arial"/>
                <a:cs typeface="Arial"/>
              </a:rPr>
              <a:t>E</a:t>
            </a:r>
            <a:r>
              <a:rPr sz="10000" b="1" spc="-150" dirty="0">
                <a:latin typeface="Arial"/>
                <a:cs typeface="Arial"/>
              </a:rPr>
              <a:t>NSURING</a:t>
            </a:r>
            <a:endParaRPr sz="10000" spc="-1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89453" y="5388889"/>
            <a:ext cx="27063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275" dirty="0">
                <a:solidFill>
                  <a:srgbClr val="FFFFFF"/>
                </a:solidFill>
                <a:latin typeface="Arial"/>
                <a:cs typeface="Arial"/>
              </a:rPr>
              <a:t>happens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285275" y="4978399"/>
            <a:ext cx="4206977" cy="13502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978400" y="7966836"/>
            <a:ext cx="7772401" cy="644664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 indent="2295525" algn="r">
              <a:lnSpc>
                <a:spcPct val="103899"/>
              </a:lnSpc>
              <a:spcBef>
                <a:spcPts val="35"/>
              </a:spcBef>
            </a:pPr>
            <a:r>
              <a:rPr sz="2000" spc="-25" dirty="0">
                <a:solidFill>
                  <a:srgbClr val="00B0F0"/>
                </a:solidFill>
                <a:latin typeface="Trebuchet MS"/>
                <a:cs typeface="Trebuchet MS"/>
              </a:rPr>
              <a:t>Assoc. </a:t>
            </a:r>
            <a:r>
              <a:rPr sz="2000" spc="-100" dirty="0">
                <a:solidFill>
                  <a:srgbClr val="00B0F0"/>
                </a:solidFill>
                <a:latin typeface="Trebuchet MS"/>
                <a:cs typeface="Trebuchet MS"/>
              </a:rPr>
              <a:t>Prof. </a:t>
            </a:r>
            <a:r>
              <a:rPr lang="en-US" sz="2000" spc="-45" dirty="0" err="1" smtClean="0">
                <a:solidFill>
                  <a:srgbClr val="00B0F0"/>
                </a:solidFill>
                <a:latin typeface="Trebuchet MS"/>
                <a:cs typeface="Trebuchet MS"/>
              </a:rPr>
              <a:t>Wachira</a:t>
            </a:r>
            <a:r>
              <a:rPr lang="en-US" sz="2000" spc="-45" dirty="0" smtClean="0">
                <a:solidFill>
                  <a:srgbClr val="00B0F0"/>
                </a:solidFill>
                <a:latin typeface="Trebuchet MS"/>
                <a:cs typeface="Trebuchet MS"/>
              </a:rPr>
              <a:t> </a:t>
            </a:r>
            <a:r>
              <a:rPr lang="en-US" sz="2000" spc="-45" dirty="0" err="1" smtClean="0">
                <a:solidFill>
                  <a:srgbClr val="00B0F0"/>
                </a:solidFill>
                <a:latin typeface="Trebuchet MS"/>
                <a:cs typeface="Trebuchet MS"/>
              </a:rPr>
              <a:t>Wichuwaranan</a:t>
            </a:r>
            <a:endParaRPr lang="en-US" sz="2000" spc="-45" dirty="0" smtClean="0">
              <a:solidFill>
                <a:srgbClr val="00B0F0"/>
              </a:solidFill>
              <a:latin typeface="Trebuchet MS"/>
              <a:cs typeface="Trebuchet MS"/>
            </a:endParaRPr>
          </a:p>
          <a:p>
            <a:pPr marL="12700" marR="5080" indent="2295525" algn="r">
              <a:lnSpc>
                <a:spcPct val="103899"/>
              </a:lnSpc>
              <a:spcBef>
                <a:spcPts val="35"/>
              </a:spcBef>
            </a:pPr>
            <a:r>
              <a:rPr lang="en-US" sz="2000" spc="-45" dirty="0" smtClean="0">
                <a:solidFill>
                  <a:srgbClr val="00B0F0"/>
                </a:solidFill>
                <a:latin typeface="Trebuchet MS"/>
                <a:cs typeface="Trebuchet MS"/>
              </a:rPr>
              <a:t>Faculty of Education  KPRU</a:t>
            </a:r>
            <a:endParaRPr sz="2000" dirty="0">
              <a:solidFill>
                <a:srgbClr val="00B0F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20700"/>
            <a:ext cx="13004800" cy="868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36800" y="5511800"/>
            <a:ext cx="9956800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0" b="1" spc="-300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endParaRPr sz="20000" spc="-3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36800" y="5511800"/>
            <a:ext cx="35712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24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4800" spc="-270" dirty="0">
                <a:solidFill>
                  <a:srgbClr val="FFFFFF"/>
                </a:solidFill>
                <a:latin typeface="Arial"/>
                <a:cs typeface="Arial"/>
              </a:rPr>
              <a:t>whole</a:t>
            </a:r>
            <a:r>
              <a:rPr sz="48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spc="-240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endParaRPr sz="4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99612" y="8095233"/>
            <a:ext cx="618299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D6D6D6"/>
                </a:solidFill>
                <a:latin typeface="DejaVu Sans"/>
                <a:cs typeface="DejaVu Sans"/>
              </a:rPr>
              <a:t>a period of technological enlightenment…</a:t>
            </a:r>
            <a:endParaRPr sz="2800" dirty="0">
              <a:latin typeface="DejaVu Sans"/>
              <a:cs typeface="DejaVu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"/>
            <a:ext cx="13030200" cy="964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0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400" y="787400"/>
            <a:ext cx="12954000" cy="7442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0826" y="5568759"/>
            <a:ext cx="8590974" cy="1533753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29565" marR="5080" indent="-317500" algn="r">
              <a:lnSpc>
                <a:spcPts val="3800"/>
              </a:lnSpc>
              <a:spcBef>
                <a:spcPts val="260"/>
              </a:spcBef>
            </a:pPr>
            <a:r>
              <a:rPr sz="3200" spc="-25" dirty="0">
                <a:solidFill>
                  <a:srgbClr val="FFFFFF"/>
                </a:solidFill>
                <a:latin typeface="Trebuchet MS"/>
                <a:cs typeface="Trebuchet MS"/>
              </a:rPr>
              <a:t>Nokia</a:t>
            </a:r>
            <a:r>
              <a:rPr sz="3200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50" dirty="0">
                <a:solidFill>
                  <a:srgbClr val="FFFFFF"/>
                </a:solidFill>
                <a:latin typeface="Trebuchet MS"/>
                <a:cs typeface="Trebuchet MS"/>
              </a:rPr>
              <a:t>CEO,</a:t>
            </a:r>
            <a:r>
              <a:rPr sz="3200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85" dirty="0">
                <a:solidFill>
                  <a:srgbClr val="FFFFFF"/>
                </a:solidFill>
                <a:latin typeface="Trebuchet MS"/>
                <a:cs typeface="Trebuchet MS"/>
              </a:rPr>
              <a:t>Stephen</a:t>
            </a:r>
            <a:r>
              <a:rPr sz="3200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45" dirty="0">
                <a:solidFill>
                  <a:srgbClr val="FFFFFF"/>
                </a:solidFill>
                <a:latin typeface="Trebuchet MS"/>
                <a:cs typeface="Trebuchet MS"/>
              </a:rPr>
              <a:t>Elop</a:t>
            </a:r>
            <a:r>
              <a:rPr sz="3200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65" dirty="0">
                <a:solidFill>
                  <a:srgbClr val="FFFFFF"/>
                </a:solidFill>
                <a:latin typeface="Trebuchet MS"/>
                <a:cs typeface="Trebuchet MS"/>
              </a:rPr>
              <a:t>ended</a:t>
            </a:r>
            <a:r>
              <a:rPr sz="3200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60" dirty="0">
                <a:solidFill>
                  <a:srgbClr val="FFFFFF"/>
                </a:solidFill>
                <a:latin typeface="Trebuchet MS"/>
                <a:cs typeface="Trebuchet MS"/>
              </a:rPr>
              <a:t>his</a:t>
            </a:r>
            <a:r>
              <a:rPr sz="3200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85" dirty="0">
                <a:solidFill>
                  <a:srgbClr val="FFFFFF"/>
                </a:solidFill>
                <a:latin typeface="Trebuchet MS"/>
                <a:cs typeface="Trebuchet MS"/>
              </a:rPr>
              <a:t>speech</a:t>
            </a:r>
            <a:r>
              <a:rPr sz="3200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95" dirty="0">
                <a:solidFill>
                  <a:srgbClr val="FFFFFF"/>
                </a:solidFill>
                <a:latin typeface="Trebuchet MS"/>
                <a:cs typeface="Trebuchet MS"/>
              </a:rPr>
              <a:t>saying, </a:t>
            </a:r>
            <a:r>
              <a:rPr sz="3200" spc="-43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204" dirty="0">
                <a:solidFill>
                  <a:srgbClr val="FFFFFF"/>
                </a:solidFill>
                <a:latin typeface="Trebuchet MS"/>
                <a:cs typeface="Trebuchet MS"/>
              </a:rPr>
              <a:t>“we</a:t>
            </a:r>
            <a:r>
              <a:rPr sz="3200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70" dirty="0">
                <a:solidFill>
                  <a:srgbClr val="FFFFFF"/>
                </a:solidFill>
                <a:latin typeface="Trebuchet MS"/>
                <a:cs typeface="Trebuchet MS"/>
              </a:rPr>
              <a:t>didn’t</a:t>
            </a:r>
            <a:r>
              <a:rPr sz="3200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15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3200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75" dirty="0">
                <a:solidFill>
                  <a:srgbClr val="FFFFFF"/>
                </a:solidFill>
                <a:latin typeface="Trebuchet MS"/>
                <a:cs typeface="Trebuchet MS"/>
              </a:rPr>
              <a:t>anything</a:t>
            </a:r>
            <a:r>
              <a:rPr sz="3200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85" dirty="0">
                <a:solidFill>
                  <a:srgbClr val="FFFFFF"/>
                </a:solidFill>
                <a:latin typeface="Trebuchet MS"/>
                <a:cs typeface="Trebuchet MS"/>
              </a:rPr>
              <a:t>wrong,</a:t>
            </a:r>
            <a:r>
              <a:rPr sz="3200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114" dirty="0">
                <a:solidFill>
                  <a:srgbClr val="FFFFFF"/>
                </a:solidFill>
                <a:latin typeface="Trebuchet MS"/>
                <a:cs typeface="Trebuchet MS"/>
              </a:rPr>
              <a:t>but</a:t>
            </a:r>
            <a:r>
              <a:rPr sz="3200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75" dirty="0">
                <a:solidFill>
                  <a:srgbClr val="FFFFFF"/>
                </a:solidFill>
                <a:latin typeface="Trebuchet MS"/>
                <a:cs typeface="Trebuchet MS"/>
              </a:rPr>
              <a:t>somehow,</a:t>
            </a:r>
            <a:r>
              <a:rPr sz="3200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endParaRPr lang="th-TH" sz="3200" spc="-220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329565" marR="5080" indent="-317500" algn="r">
              <a:lnSpc>
                <a:spcPts val="3800"/>
              </a:lnSpc>
              <a:spcBef>
                <a:spcPts val="260"/>
              </a:spcBef>
            </a:pPr>
            <a:r>
              <a:rPr sz="3200" spc="-90" dirty="0" smtClean="0">
                <a:solidFill>
                  <a:srgbClr val="FFFFFF"/>
                </a:solidFill>
                <a:latin typeface="Trebuchet MS"/>
                <a:cs typeface="Trebuchet MS"/>
              </a:rPr>
              <a:t>we</a:t>
            </a:r>
            <a:r>
              <a:rPr lang="th-TH" sz="3200" spc="-9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200" spc="-30" dirty="0" smtClean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3200" spc="-20" dirty="0" smtClean="0">
                <a:solidFill>
                  <a:srgbClr val="FFFFFF"/>
                </a:solidFill>
                <a:latin typeface="Trebuchet MS"/>
                <a:cs typeface="Trebuchet MS"/>
              </a:rPr>
              <a:t>os</a:t>
            </a:r>
            <a:r>
              <a:rPr sz="3200" spc="-140" dirty="0" smtClean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200" spc="-730" dirty="0">
                <a:solidFill>
                  <a:srgbClr val="FFFFFF"/>
                </a:solidFill>
                <a:latin typeface="Trebuchet MS"/>
                <a:cs typeface="Trebuchet MS"/>
              </a:rPr>
              <a:t>”</a:t>
            </a:r>
            <a:r>
              <a:rPr sz="3200" spc="-545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3200" dirty="0">
              <a:latin typeface="Trebuchet MS"/>
              <a:cs typeface="Trebuchet MS"/>
            </a:endParaRPr>
          </a:p>
        </p:txBody>
      </p:sp>
      <p:pic>
        <p:nvPicPr>
          <p:cNvPr id="3074" name="Picture 2" descr="ผลการค้นหารูปภาพสำหรับ ์NOK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236504"/>
            <a:ext cx="18573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2" y="0"/>
            <a:ext cx="13064412" cy="7772400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85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75939"/>
            <a:ext cx="13004800" cy="41916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78500" y="2044700"/>
            <a:ext cx="6346190" cy="18796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7400"/>
              </a:lnSpc>
              <a:spcBef>
                <a:spcPts val="180"/>
              </a:spcBef>
            </a:pPr>
            <a:r>
              <a:rPr sz="6000" b="1" spc="25" dirty="0">
                <a:solidFill>
                  <a:srgbClr val="797979"/>
                </a:solidFill>
                <a:latin typeface="Arial"/>
                <a:cs typeface="Arial"/>
              </a:rPr>
              <a:t>internet </a:t>
            </a:r>
            <a:r>
              <a:rPr sz="6000" b="1" dirty="0">
                <a:solidFill>
                  <a:srgbClr val="797979"/>
                </a:solidFill>
                <a:latin typeface="Arial"/>
                <a:cs typeface="Arial"/>
              </a:rPr>
              <a:t>of  </a:t>
            </a:r>
            <a:r>
              <a:rPr sz="6000" b="1" spc="-80" dirty="0">
                <a:solidFill>
                  <a:srgbClr val="797979"/>
                </a:solidFill>
                <a:latin typeface="Arial"/>
                <a:cs typeface="Arial"/>
              </a:rPr>
              <a:t>(EVERY)THING</a:t>
            </a:r>
            <a:r>
              <a:rPr sz="6000" b="1" spc="-45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sz="6000" b="1" dirty="0">
                <a:solidFill>
                  <a:srgbClr val="797979"/>
                </a:solidFill>
                <a:latin typeface="Arial"/>
                <a:cs typeface="Arial"/>
              </a:rPr>
              <a:t>…</a:t>
            </a:r>
            <a:endParaRPr sz="6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6900" y="5488214"/>
            <a:ext cx="7452359" cy="2038350"/>
          </a:xfrm>
          <a:prstGeom prst="rect">
            <a:avLst/>
          </a:prstGeom>
        </p:spPr>
        <p:txBody>
          <a:bodyPr vert="horz" wrap="square" lIns="0" tIns="175895" rIns="0" bIns="0" rtlCol="0">
            <a:spAutoFit/>
          </a:bodyPr>
          <a:lstStyle/>
          <a:p>
            <a:pPr marL="3924300">
              <a:lnSpc>
                <a:spcPct val="100000"/>
              </a:lnSpc>
              <a:spcBef>
                <a:spcPts val="1385"/>
              </a:spcBef>
            </a:pPr>
            <a:r>
              <a:rPr sz="6000" b="1" spc="-855" dirty="0">
                <a:solidFill>
                  <a:srgbClr val="007AAA"/>
                </a:solidFill>
                <a:latin typeface="Arial"/>
                <a:cs typeface="Arial"/>
              </a:rPr>
              <a:t>“PROCESS”</a:t>
            </a:r>
            <a:endParaRPr sz="6000" dirty="0">
              <a:latin typeface="Arial"/>
              <a:cs typeface="Arial"/>
            </a:endParaRPr>
          </a:p>
          <a:p>
            <a:pPr marL="12700" marR="507365">
              <a:lnSpc>
                <a:spcPct val="101200"/>
              </a:lnSpc>
              <a:spcBef>
                <a:spcPts val="560"/>
              </a:spcBef>
            </a:pPr>
            <a:r>
              <a:rPr sz="2800" b="1" spc="-315" dirty="0">
                <a:solidFill>
                  <a:srgbClr val="797979"/>
                </a:solidFill>
                <a:latin typeface="Arial"/>
                <a:cs typeface="Arial"/>
              </a:rPr>
              <a:t>The </a:t>
            </a:r>
            <a:r>
              <a:rPr sz="2800" b="1" spc="-225" dirty="0">
                <a:solidFill>
                  <a:srgbClr val="797979"/>
                </a:solidFill>
                <a:latin typeface="Arial"/>
                <a:cs typeface="Arial"/>
              </a:rPr>
              <a:t>kind </a:t>
            </a:r>
            <a:r>
              <a:rPr sz="2800" b="1" spc="-235" dirty="0">
                <a:solidFill>
                  <a:srgbClr val="797979"/>
                </a:solidFill>
                <a:latin typeface="Arial"/>
                <a:cs typeface="Arial"/>
              </a:rPr>
              <a:t>of </a:t>
            </a:r>
            <a:r>
              <a:rPr sz="2800" b="1" spc="-245" dirty="0">
                <a:solidFill>
                  <a:srgbClr val="797979"/>
                </a:solidFill>
                <a:latin typeface="Arial"/>
                <a:cs typeface="Arial"/>
              </a:rPr>
              <a:t>things </a:t>
            </a:r>
            <a:r>
              <a:rPr sz="2800" b="1" spc="-185" dirty="0">
                <a:solidFill>
                  <a:srgbClr val="797979"/>
                </a:solidFill>
                <a:latin typeface="Arial"/>
                <a:cs typeface="Arial"/>
              </a:rPr>
              <a:t>that </a:t>
            </a:r>
            <a:r>
              <a:rPr sz="2800" b="1" spc="-210" dirty="0">
                <a:solidFill>
                  <a:srgbClr val="797979"/>
                </a:solidFill>
                <a:latin typeface="Arial"/>
                <a:cs typeface="Arial"/>
              </a:rPr>
              <a:t>are </a:t>
            </a:r>
            <a:r>
              <a:rPr sz="2800" b="1" spc="-275" dirty="0">
                <a:solidFill>
                  <a:srgbClr val="797979"/>
                </a:solidFill>
                <a:latin typeface="Arial"/>
                <a:cs typeface="Arial"/>
              </a:rPr>
              <a:t>easy </a:t>
            </a:r>
            <a:r>
              <a:rPr sz="2800" b="1" spc="-235" dirty="0">
                <a:solidFill>
                  <a:srgbClr val="797979"/>
                </a:solidFill>
                <a:latin typeface="Arial"/>
                <a:cs typeface="Arial"/>
              </a:rPr>
              <a:t>to </a:t>
            </a:r>
            <a:r>
              <a:rPr sz="2800" b="1" spc="-229" dirty="0">
                <a:solidFill>
                  <a:srgbClr val="797979"/>
                </a:solidFill>
                <a:latin typeface="Arial"/>
                <a:cs typeface="Arial"/>
              </a:rPr>
              <a:t>teach </a:t>
            </a:r>
            <a:r>
              <a:rPr sz="2800" b="1" spc="-210" dirty="0">
                <a:solidFill>
                  <a:srgbClr val="797979"/>
                </a:solidFill>
                <a:latin typeface="Arial"/>
                <a:cs typeface="Arial"/>
              </a:rPr>
              <a:t>are </a:t>
            </a:r>
            <a:r>
              <a:rPr sz="2800" b="1" spc="-290" dirty="0">
                <a:solidFill>
                  <a:srgbClr val="797979"/>
                </a:solidFill>
                <a:latin typeface="Arial"/>
                <a:cs typeface="Arial"/>
              </a:rPr>
              <a:t>now  </a:t>
            </a:r>
            <a:r>
              <a:rPr sz="2800" b="1" spc="-275" dirty="0">
                <a:solidFill>
                  <a:srgbClr val="797979"/>
                </a:solidFill>
                <a:latin typeface="Arial"/>
                <a:cs typeface="Arial"/>
              </a:rPr>
              <a:t>easy </a:t>
            </a:r>
            <a:r>
              <a:rPr sz="2800" b="1" spc="-235" dirty="0">
                <a:solidFill>
                  <a:srgbClr val="797979"/>
                </a:solidFill>
                <a:latin typeface="Arial"/>
                <a:cs typeface="Arial"/>
              </a:rPr>
              <a:t>to </a:t>
            </a:r>
            <a:r>
              <a:rPr sz="2800" b="1" spc="-229" dirty="0">
                <a:solidFill>
                  <a:srgbClr val="797979"/>
                </a:solidFill>
                <a:latin typeface="Arial"/>
                <a:cs typeface="Arial"/>
              </a:rPr>
              <a:t>automate, </a:t>
            </a:r>
            <a:r>
              <a:rPr sz="2800" b="1" spc="-190" dirty="0">
                <a:solidFill>
                  <a:srgbClr val="797979"/>
                </a:solidFill>
                <a:latin typeface="Arial"/>
                <a:cs typeface="Arial"/>
              </a:rPr>
              <a:t>digitize </a:t>
            </a:r>
            <a:r>
              <a:rPr sz="2800" b="1" spc="-265" dirty="0">
                <a:solidFill>
                  <a:srgbClr val="797979"/>
                </a:solidFill>
                <a:latin typeface="Arial"/>
                <a:cs typeface="Arial"/>
              </a:rPr>
              <a:t>or</a:t>
            </a:r>
            <a:r>
              <a:rPr sz="2800" b="1" spc="-240" dirty="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sz="2800" b="1" spc="-245" dirty="0">
                <a:solidFill>
                  <a:srgbClr val="797979"/>
                </a:solidFill>
                <a:latin typeface="Arial"/>
                <a:cs typeface="Arial"/>
              </a:rPr>
              <a:t>outsource…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32500" y="5029200"/>
            <a:ext cx="22561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560" dirty="0">
                <a:solidFill>
                  <a:srgbClr val="FF7D41"/>
                </a:solidFill>
                <a:latin typeface="Arial"/>
                <a:cs typeface="Arial"/>
              </a:rPr>
              <a:t>“D</a:t>
            </a:r>
            <a:r>
              <a:rPr sz="6000" b="1" spc="-1330" dirty="0">
                <a:solidFill>
                  <a:srgbClr val="FF7D41"/>
                </a:solidFill>
                <a:latin typeface="Arial"/>
                <a:cs typeface="Arial"/>
              </a:rPr>
              <a:t>A</a:t>
            </a:r>
            <a:r>
              <a:rPr sz="6000" b="1" spc="-1120" dirty="0">
                <a:solidFill>
                  <a:srgbClr val="FF7D41"/>
                </a:solidFill>
                <a:latin typeface="Arial"/>
                <a:cs typeface="Arial"/>
              </a:rPr>
              <a:t>T</a:t>
            </a:r>
            <a:r>
              <a:rPr sz="6000" b="1" spc="-1330" dirty="0">
                <a:solidFill>
                  <a:srgbClr val="FF7D41"/>
                </a:solidFill>
                <a:latin typeface="Arial"/>
                <a:cs typeface="Arial"/>
              </a:rPr>
              <a:t>A</a:t>
            </a:r>
            <a:r>
              <a:rPr sz="6000" b="1" spc="-225" dirty="0">
                <a:solidFill>
                  <a:srgbClr val="FF7D41"/>
                </a:solidFill>
                <a:latin typeface="Arial"/>
                <a:cs typeface="Arial"/>
              </a:rPr>
              <a:t>”</a:t>
            </a:r>
            <a:endParaRPr sz="60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9900" y="3111500"/>
            <a:ext cx="68262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14" dirty="0">
                <a:latin typeface="Arial"/>
                <a:cs typeface="Arial"/>
              </a:rPr>
              <a:t>As </a:t>
            </a:r>
            <a:r>
              <a:rPr sz="4000" b="1" spc="25" dirty="0">
                <a:latin typeface="Arial"/>
                <a:cs typeface="Arial"/>
              </a:rPr>
              <a:t>the </a:t>
            </a:r>
            <a:r>
              <a:rPr sz="4000" b="1" spc="10" dirty="0">
                <a:latin typeface="Arial"/>
                <a:cs typeface="Arial"/>
              </a:rPr>
              <a:t>world </a:t>
            </a:r>
            <a:r>
              <a:rPr sz="4000" b="1" spc="-5" dirty="0">
                <a:latin typeface="Arial"/>
                <a:cs typeface="Arial"/>
              </a:rPr>
              <a:t>grows</a:t>
            </a:r>
            <a:r>
              <a:rPr sz="4000" b="1" spc="55" dirty="0">
                <a:latin typeface="Arial"/>
                <a:cs typeface="Arial"/>
              </a:rPr>
              <a:t> </a:t>
            </a:r>
            <a:r>
              <a:rPr sz="4000" b="1" spc="-25" dirty="0">
                <a:latin typeface="Arial"/>
                <a:cs typeface="Arial"/>
              </a:rPr>
              <a:t>smarter,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8680" y="4020329"/>
            <a:ext cx="12339320" cy="21518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900" b="1" spc="-300" dirty="0">
                <a:solidFill>
                  <a:srgbClr val="A9A9A9"/>
                </a:solidFill>
                <a:latin typeface="Arial"/>
                <a:cs typeface="Arial"/>
              </a:rPr>
              <a:t>COMPETENT</a:t>
            </a:r>
            <a:endParaRPr sz="13900" spc="-3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401755" y="3258858"/>
            <a:ext cx="108013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260" dirty="0">
                <a:solidFill>
                  <a:srgbClr val="A9A9A9"/>
                </a:solidFill>
                <a:latin typeface="Trebuchet MS"/>
                <a:cs typeface="Trebuchet MS"/>
              </a:rPr>
              <a:t>BE</a:t>
            </a:r>
            <a:endParaRPr sz="8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200" y="3492500"/>
            <a:ext cx="65703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25" dirty="0">
                <a:latin typeface="Arial"/>
                <a:cs typeface="Arial"/>
              </a:rPr>
              <a:t>our </a:t>
            </a:r>
            <a:r>
              <a:rPr sz="6000" b="1" spc="-1050" dirty="0">
                <a:solidFill>
                  <a:srgbClr val="007DD6"/>
                </a:solidFill>
                <a:latin typeface="Arial"/>
                <a:cs typeface="Arial"/>
              </a:rPr>
              <a:t>GRADUATES </a:t>
            </a:r>
            <a:r>
              <a:rPr sz="4000" b="1" spc="15" dirty="0">
                <a:latin typeface="Arial"/>
                <a:cs typeface="Arial"/>
              </a:rPr>
              <a:t>need</a:t>
            </a:r>
            <a:r>
              <a:rPr sz="4000" b="1" spc="-525" dirty="0">
                <a:latin typeface="Arial"/>
                <a:cs typeface="Arial"/>
              </a:rPr>
              <a:t> </a:t>
            </a:r>
            <a:r>
              <a:rPr sz="4000" b="1" spc="35" dirty="0">
                <a:latin typeface="Arial"/>
                <a:cs typeface="Arial"/>
              </a:rPr>
              <a:t>to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08900" y="2565400"/>
            <a:ext cx="3517900" cy="175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0" t="5652" b="7891"/>
          <a:stretch/>
        </p:blipFill>
        <p:spPr bwMode="auto">
          <a:xfrm>
            <a:off x="1320800" y="0"/>
            <a:ext cx="10668000" cy="966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66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" y="228600"/>
            <a:ext cx="12775817" cy="929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625600"/>
            <a:ext cx="13004800" cy="650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76400" y="2108200"/>
            <a:ext cx="31019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60" dirty="0">
                <a:solidFill>
                  <a:srgbClr val="FFFFFF"/>
                </a:solidFill>
                <a:latin typeface="Arial"/>
                <a:cs typeface="Arial"/>
              </a:rPr>
              <a:t>CRE</a:t>
            </a:r>
            <a:r>
              <a:rPr sz="6000" spc="-1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000" spc="-780" dirty="0">
                <a:solidFill>
                  <a:srgbClr val="FFFFFF"/>
                </a:solidFill>
                <a:latin typeface="Arial"/>
                <a:cs typeface="Arial"/>
              </a:rPr>
              <a:t>TIVE</a:t>
            </a:r>
            <a:endParaRPr sz="6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0100" y="3213100"/>
            <a:ext cx="20980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615" dirty="0">
                <a:solidFill>
                  <a:srgbClr val="FFFFFF"/>
                </a:solidFill>
                <a:latin typeface="Arial"/>
                <a:cs typeface="Arial"/>
              </a:rPr>
              <a:t>person</a:t>
            </a:r>
            <a:endParaRPr sz="6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82800" y="2730500"/>
            <a:ext cx="472376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57" baseline="66666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000" spc="-330" baseline="666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spc="-535" dirty="0">
                <a:solidFill>
                  <a:srgbClr val="FFFFFF"/>
                </a:solidFill>
                <a:latin typeface="Arial"/>
                <a:cs typeface="Arial"/>
              </a:rPr>
              <a:t>COMPETENT</a:t>
            </a:r>
            <a:endParaRPr sz="60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140200" y="1"/>
            <a:ext cx="5791200" cy="2666999"/>
          </a:xfrm>
        </p:spPr>
        <p:txBody>
          <a:bodyPr/>
          <a:lstStyle/>
          <a:p>
            <a:r>
              <a:rPr lang="en-US" sz="19900" dirty="0" smtClean="0">
                <a:solidFill>
                  <a:srgbClr val="FF0000"/>
                </a:solidFill>
              </a:rPr>
              <a:t>TQF</a:t>
            </a:r>
            <a:endParaRPr lang="th-TH" sz="19900" dirty="0">
              <a:solidFill>
                <a:srgbClr val="FF0000"/>
              </a:solidFill>
            </a:endParaRP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6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971800"/>
            <a:ext cx="11087100" cy="587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91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25500" y="3327400"/>
            <a:ext cx="11346815" cy="161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84530" algn="ctr">
              <a:lnSpc>
                <a:spcPts val="3610"/>
              </a:lnSpc>
              <a:spcBef>
                <a:spcPts val="100"/>
              </a:spcBef>
            </a:pPr>
            <a:r>
              <a:rPr sz="3600" spc="-150" dirty="0"/>
              <a:t>This</a:t>
            </a:r>
            <a:r>
              <a:rPr sz="3600" spc="-254" dirty="0"/>
              <a:t> </a:t>
            </a:r>
            <a:r>
              <a:rPr sz="3600" spc="-95" dirty="0"/>
              <a:t>is</a:t>
            </a:r>
            <a:endParaRPr sz="3600"/>
          </a:p>
          <a:p>
            <a:pPr marL="12700">
              <a:lnSpc>
                <a:spcPts val="8890"/>
              </a:lnSpc>
            </a:pPr>
            <a:r>
              <a:rPr sz="8000" spc="200" dirty="0"/>
              <a:t>OUR </a:t>
            </a:r>
            <a:r>
              <a:rPr sz="8000" spc="45" dirty="0"/>
              <a:t>EDUCATION</a:t>
            </a:r>
            <a:r>
              <a:rPr sz="8000" spc="-1385" dirty="0"/>
              <a:t> </a:t>
            </a:r>
            <a:r>
              <a:rPr sz="8000" spc="170" dirty="0"/>
              <a:t>SYSTEM</a:t>
            </a:r>
            <a:endParaRPr sz="8000"/>
          </a:p>
        </p:txBody>
      </p:sp>
      <p:sp>
        <p:nvSpPr>
          <p:cNvPr id="4" name="object 4"/>
          <p:cNvSpPr/>
          <p:nvPr/>
        </p:nvSpPr>
        <p:spPr>
          <a:xfrm>
            <a:off x="517137" y="3231934"/>
            <a:ext cx="11755755" cy="0"/>
          </a:xfrm>
          <a:custGeom>
            <a:avLst/>
            <a:gdLst/>
            <a:ahLst/>
            <a:cxnLst/>
            <a:rect l="l" t="t" r="r" b="b"/>
            <a:pathLst>
              <a:path w="11755755">
                <a:moveTo>
                  <a:pt x="0" y="0"/>
                </a:moveTo>
                <a:lnTo>
                  <a:pt x="11755335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7137" y="5546534"/>
            <a:ext cx="11755755" cy="0"/>
          </a:xfrm>
          <a:custGeom>
            <a:avLst/>
            <a:gdLst/>
            <a:ahLst/>
            <a:cxnLst/>
            <a:rect l="l" t="t" r="r" b="b"/>
            <a:pathLst>
              <a:path w="11755755">
                <a:moveTo>
                  <a:pt x="0" y="0"/>
                </a:moveTo>
                <a:lnTo>
                  <a:pt x="11755335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" y="2628900"/>
            <a:ext cx="4660900" cy="2908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7200" y="2238159"/>
            <a:ext cx="4757420" cy="36866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65987" y="6032099"/>
            <a:ext cx="1948180" cy="526415"/>
          </a:xfrm>
          <a:custGeom>
            <a:avLst/>
            <a:gdLst/>
            <a:ahLst/>
            <a:cxnLst/>
            <a:rect l="l" t="t" r="r" b="b"/>
            <a:pathLst>
              <a:path w="1948179" h="526415">
                <a:moveTo>
                  <a:pt x="0" y="0"/>
                </a:moveTo>
                <a:lnTo>
                  <a:pt x="43479" y="40257"/>
                </a:lnTo>
                <a:lnTo>
                  <a:pt x="86907" y="78912"/>
                </a:lnTo>
                <a:lnTo>
                  <a:pt x="130283" y="115966"/>
                </a:lnTo>
                <a:lnTo>
                  <a:pt x="173608" y="151419"/>
                </a:lnTo>
                <a:lnTo>
                  <a:pt x="216881" y="185269"/>
                </a:lnTo>
                <a:lnTo>
                  <a:pt x="260103" y="217519"/>
                </a:lnTo>
                <a:lnTo>
                  <a:pt x="303273" y="248167"/>
                </a:lnTo>
                <a:lnTo>
                  <a:pt x="346392" y="277213"/>
                </a:lnTo>
                <a:lnTo>
                  <a:pt x="389459" y="304657"/>
                </a:lnTo>
                <a:lnTo>
                  <a:pt x="432474" y="330500"/>
                </a:lnTo>
                <a:lnTo>
                  <a:pt x="475438" y="354742"/>
                </a:lnTo>
                <a:lnTo>
                  <a:pt x="518350" y="377382"/>
                </a:lnTo>
                <a:lnTo>
                  <a:pt x="561211" y="398420"/>
                </a:lnTo>
                <a:lnTo>
                  <a:pt x="604020" y="417857"/>
                </a:lnTo>
                <a:lnTo>
                  <a:pt x="646777" y="435693"/>
                </a:lnTo>
                <a:lnTo>
                  <a:pt x="689483" y="451926"/>
                </a:lnTo>
                <a:lnTo>
                  <a:pt x="732138" y="466558"/>
                </a:lnTo>
                <a:lnTo>
                  <a:pt x="774740" y="479589"/>
                </a:lnTo>
                <a:lnTo>
                  <a:pt x="817292" y="491018"/>
                </a:lnTo>
                <a:lnTo>
                  <a:pt x="859791" y="500846"/>
                </a:lnTo>
                <a:lnTo>
                  <a:pt x="902239" y="509072"/>
                </a:lnTo>
                <a:lnTo>
                  <a:pt x="944636" y="515696"/>
                </a:lnTo>
                <a:lnTo>
                  <a:pt x="986981" y="520719"/>
                </a:lnTo>
                <a:lnTo>
                  <a:pt x="1029274" y="524140"/>
                </a:lnTo>
                <a:lnTo>
                  <a:pt x="1071516" y="525960"/>
                </a:lnTo>
                <a:lnTo>
                  <a:pt x="1113706" y="526178"/>
                </a:lnTo>
                <a:lnTo>
                  <a:pt x="1155845" y="524795"/>
                </a:lnTo>
                <a:lnTo>
                  <a:pt x="1197932" y="521810"/>
                </a:lnTo>
                <a:lnTo>
                  <a:pt x="1239967" y="517223"/>
                </a:lnTo>
                <a:lnTo>
                  <a:pt x="1281951" y="511035"/>
                </a:lnTo>
                <a:lnTo>
                  <a:pt x="1323884" y="503246"/>
                </a:lnTo>
                <a:lnTo>
                  <a:pt x="1365764" y="493854"/>
                </a:lnTo>
                <a:lnTo>
                  <a:pt x="1407593" y="482862"/>
                </a:lnTo>
                <a:lnTo>
                  <a:pt x="1449371" y="470267"/>
                </a:lnTo>
                <a:lnTo>
                  <a:pt x="1491097" y="456071"/>
                </a:lnTo>
                <a:lnTo>
                  <a:pt x="1532771" y="440274"/>
                </a:lnTo>
                <a:lnTo>
                  <a:pt x="1574394" y="422875"/>
                </a:lnTo>
                <a:lnTo>
                  <a:pt x="1615966" y="403875"/>
                </a:lnTo>
                <a:lnTo>
                  <a:pt x="1657485" y="383272"/>
                </a:lnTo>
                <a:lnTo>
                  <a:pt x="1698953" y="361069"/>
                </a:lnTo>
                <a:lnTo>
                  <a:pt x="1740370" y="337264"/>
                </a:lnTo>
                <a:lnTo>
                  <a:pt x="1781735" y="311857"/>
                </a:lnTo>
                <a:lnTo>
                  <a:pt x="1823048" y="284849"/>
                </a:lnTo>
                <a:lnTo>
                  <a:pt x="1864310" y="256239"/>
                </a:lnTo>
                <a:lnTo>
                  <a:pt x="1905520" y="226027"/>
                </a:lnTo>
                <a:lnTo>
                  <a:pt x="1947748" y="187501"/>
                </a:lnTo>
              </a:path>
            </a:pathLst>
          </a:custGeom>
          <a:ln w="114300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22576" y="5960224"/>
            <a:ext cx="475615" cy="461645"/>
          </a:xfrm>
          <a:custGeom>
            <a:avLst/>
            <a:gdLst/>
            <a:ahLst/>
            <a:cxnLst/>
            <a:rect l="l" t="t" r="r" b="b"/>
            <a:pathLst>
              <a:path w="475615" h="461645">
                <a:moveTo>
                  <a:pt x="475424" y="0"/>
                </a:moveTo>
                <a:lnTo>
                  <a:pt x="0" y="134658"/>
                </a:lnTo>
                <a:lnTo>
                  <a:pt x="297891" y="461124"/>
                </a:lnTo>
                <a:lnTo>
                  <a:pt x="475424" y="0"/>
                </a:lnTo>
                <a:close/>
              </a:path>
            </a:pathLst>
          </a:custGeom>
          <a:solidFill>
            <a:srgbClr val="FFF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29700" y="2959100"/>
            <a:ext cx="2857500" cy="1955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54707" y="6926821"/>
            <a:ext cx="4504194" cy="15424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636000" y="6858000"/>
            <a:ext cx="397637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b="1" spc="-1670" dirty="0">
                <a:solidFill>
                  <a:srgbClr val="FFFFFF"/>
                </a:solidFill>
                <a:latin typeface="Arial"/>
                <a:cs typeface="Arial"/>
              </a:rPr>
              <a:t>OUTPUT</a:t>
            </a:r>
            <a:endParaRPr sz="10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337300" y="0"/>
            <a:ext cx="3149600" cy="2552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60865" y="2176208"/>
            <a:ext cx="5075034" cy="3805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51177" y="1758090"/>
            <a:ext cx="1534160" cy="741045"/>
          </a:xfrm>
          <a:custGeom>
            <a:avLst/>
            <a:gdLst/>
            <a:ahLst/>
            <a:cxnLst/>
            <a:rect l="l" t="t" r="r" b="b"/>
            <a:pathLst>
              <a:path w="1534160" h="741044">
                <a:moveTo>
                  <a:pt x="0" y="741025"/>
                </a:moveTo>
                <a:lnTo>
                  <a:pt x="30083" y="688657"/>
                </a:lnTo>
                <a:lnTo>
                  <a:pt x="60529" y="638208"/>
                </a:lnTo>
                <a:lnTo>
                  <a:pt x="91338" y="589677"/>
                </a:lnTo>
                <a:lnTo>
                  <a:pt x="122509" y="543065"/>
                </a:lnTo>
                <a:lnTo>
                  <a:pt x="154043" y="498372"/>
                </a:lnTo>
                <a:lnTo>
                  <a:pt x="185940" y="455598"/>
                </a:lnTo>
                <a:lnTo>
                  <a:pt x="218199" y="414743"/>
                </a:lnTo>
                <a:lnTo>
                  <a:pt x="250821" y="375807"/>
                </a:lnTo>
                <a:lnTo>
                  <a:pt x="283805" y="338789"/>
                </a:lnTo>
                <a:lnTo>
                  <a:pt x="317152" y="303691"/>
                </a:lnTo>
                <a:lnTo>
                  <a:pt x="350862" y="270511"/>
                </a:lnTo>
                <a:lnTo>
                  <a:pt x="384934" y="239250"/>
                </a:lnTo>
                <a:lnTo>
                  <a:pt x="419369" y="209908"/>
                </a:lnTo>
                <a:lnTo>
                  <a:pt x="454167" y="182485"/>
                </a:lnTo>
                <a:lnTo>
                  <a:pt x="489327" y="156981"/>
                </a:lnTo>
                <a:lnTo>
                  <a:pt x="524849" y="133395"/>
                </a:lnTo>
                <a:lnTo>
                  <a:pt x="560735" y="111729"/>
                </a:lnTo>
                <a:lnTo>
                  <a:pt x="596983" y="91981"/>
                </a:lnTo>
                <a:lnTo>
                  <a:pt x="633593" y="74152"/>
                </a:lnTo>
                <a:lnTo>
                  <a:pt x="670566" y="58242"/>
                </a:lnTo>
                <a:lnTo>
                  <a:pt x="707902" y="44251"/>
                </a:lnTo>
                <a:lnTo>
                  <a:pt x="745601" y="32179"/>
                </a:lnTo>
                <a:lnTo>
                  <a:pt x="783662" y="22025"/>
                </a:lnTo>
                <a:lnTo>
                  <a:pt x="822085" y="13791"/>
                </a:lnTo>
                <a:lnTo>
                  <a:pt x="860871" y="7475"/>
                </a:lnTo>
                <a:lnTo>
                  <a:pt x="900020" y="3078"/>
                </a:lnTo>
                <a:lnTo>
                  <a:pt x="939532" y="600"/>
                </a:lnTo>
                <a:lnTo>
                  <a:pt x="979406" y="41"/>
                </a:lnTo>
                <a:lnTo>
                  <a:pt x="1019643" y="1401"/>
                </a:lnTo>
                <a:lnTo>
                  <a:pt x="1060242" y="4680"/>
                </a:lnTo>
                <a:lnTo>
                  <a:pt x="1101204" y="9877"/>
                </a:lnTo>
                <a:lnTo>
                  <a:pt x="1142528" y="16994"/>
                </a:lnTo>
                <a:lnTo>
                  <a:pt x="1184215" y="26029"/>
                </a:lnTo>
                <a:lnTo>
                  <a:pt x="1226265" y="36983"/>
                </a:lnTo>
                <a:lnTo>
                  <a:pt x="1268678" y="49856"/>
                </a:lnTo>
                <a:lnTo>
                  <a:pt x="1311453" y="64648"/>
                </a:lnTo>
                <a:lnTo>
                  <a:pt x="1354590" y="81359"/>
                </a:lnTo>
                <a:lnTo>
                  <a:pt x="1398091" y="99988"/>
                </a:lnTo>
                <a:lnTo>
                  <a:pt x="1441953" y="120537"/>
                </a:lnTo>
                <a:lnTo>
                  <a:pt x="1486179" y="143004"/>
                </a:lnTo>
                <a:lnTo>
                  <a:pt x="1533550" y="175116"/>
                </a:lnTo>
              </a:path>
            </a:pathLst>
          </a:custGeom>
          <a:ln w="114300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13430" y="1718182"/>
            <a:ext cx="490220" cy="431165"/>
          </a:xfrm>
          <a:custGeom>
            <a:avLst/>
            <a:gdLst/>
            <a:ahLst/>
            <a:cxnLst/>
            <a:rect l="l" t="t" r="r" b="b"/>
            <a:pathLst>
              <a:path w="490220" h="431164">
                <a:moveTo>
                  <a:pt x="247992" y="0"/>
                </a:moveTo>
                <a:lnTo>
                  <a:pt x="0" y="365836"/>
                </a:lnTo>
                <a:lnTo>
                  <a:pt x="489826" y="430911"/>
                </a:lnTo>
                <a:lnTo>
                  <a:pt x="247992" y="0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32100" y="3672840"/>
            <a:ext cx="1509915" cy="14452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2300" y="5689600"/>
            <a:ext cx="3937000" cy="3657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89900" y="1905000"/>
            <a:ext cx="4660734" cy="370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48587" y="5574899"/>
            <a:ext cx="1948180" cy="526415"/>
          </a:xfrm>
          <a:custGeom>
            <a:avLst/>
            <a:gdLst/>
            <a:ahLst/>
            <a:cxnLst/>
            <a:rect l="l" t="t" r="r" b="b"/>
            <a:pathLst>
              <a:path w="1948179" h="526414">
                <a:moveTo>
                  <a:pt x="0" y="0"/>
                </a:moveTo>
                <a:lnTo>
                  <a:pt x="43479" y="40257"/>
                </a:lnTo>
                <a:lnTo>
                  <a:pt x="86907" y="78912"/>
                </a:lnTo>
                <a:lnTo>
                  <a:pt x="130283" y="115966"/>
                </a:lnTo>
                <a:lnTo>
                  <a:pt x="173608" y="151419"/>
                </a:lnTo>
                <a:lnTo>
                  <a:pt x="216881" y="185269"/>
                </a:lnTo>
                <a:lnTo>
                  <a:pt x="260103" y="217519"/>
                </a:lnTo>
                <a:lnTo>
                  <a:pt x="303273" y="248167"/>
                </a:lnTo>
                <a:lnTo>
                  <a:pt x="346392" y="277213"/>
                </a:lnTo>
                <a:lnTo>
                  <a:pt x="389459" y="304657"/>
                </a:lnTo>
                <a:lnTo>
                  <a:pt x="432474" y="330500"/>
                </a:lnTo>
                <a:lnTo>
                  <a:pt x="475438" y="354742"/>
                </a:lnTo>
                <a:lnTo>
                  <a:pt x="518350" y="377382"/>
                </a:lnTo>
                <a:lnTo>
                  <a:pt x="561211" y="398420"/>
                </a:lnTo>
                <a:lnTo>
                  <a:pt x="604020" y="417857"/>
                </a:lnTo>
                <a:lnTo>
                  <a:pt x="646777" y="435693"/>
                </a:lnTo>
                <a:lnTo>
                  <a:pt x="689483" y="451926"/>
                </a:lnTo>
                <a:lnTo>
                  <a:pt x="732138" y="466558"/>
                </a:lnTo>
                <a:lnTo>
                  <a:pt x="774740" y="479589"/>
                </a:lnTo>
                <a:lnTo>
                  <a:pt x="817292" y="491018"/>
                </a:lnTo>
                <a:lnTo>
                  <a:pt x="859791" y="500846"/>
                </a:lnTo>
                <a:lnTo>
                  <a:pt x="902239" y="509072"/>
                </a:lnTo>
                <a:lnTo>
                  <a:pt x="944636" y="515696"/>
                </a:lnTo>
                <a:lnTo>
                  <a:pt x="986981" y="520719"/>
                </a:lnTo>
                <a:lnTo>
                  <a:pt x="1029274" y="524140"/>
                </a:lnTo>
                <a:lnTo>
                  <a:pt x="1071516" y="525960"/>
                </a:lnTo>
                <a:lnTo>
                  <a:pt x="1113706" y="526178"/>
                </a:lnTo>
                <a:lnTo>
                  <a:pt x="1155845" y="524795"/>
                </a:lnTo>
                <a:lnTo>
                  <a:pt x="1197932" y="521810"/>
                </a:lnTo>
                <a:lnTo>
                  <a:pt x="1239967" y="517223"/>
                </a:lnTo>
                <a:lnTo>
                  <a:pt x="1281951" y="511035"/>
                </a:lnTo>
                <a:lnTo>
                  <a:pt x="1323884" y="503246"/>
                </a:lnTo>
                <a:lnTo>
                  <a:pt x="1365764" y="493854"/>
                </a:lnTo>
                <a:lnTo>
                  <a:pt x="1407593" y="482862"/>
                </a:lnTo>
                <a:lnTo>
                  <a:pt x="1449371" y="470267"/>
                </a:lnTo>
                <a:lnTo>
                  <a:pt x="1491097" y="456071"/>
                </a:lnTo>
                <a:lnTo>
                  <a:pt x="1532771" y="440274"/>
                </a:lnTo>
                <a:lnTo>
                  <a:pt x="1574394" y="422875"/>
                </a:lnTo>
                <a:lnTo>
                  <a:pt x="1615966" y="403875"/>
                </a:lnTo>
                <a:lnTo>
                  <a:pt x="1657485" y="383272"/>
                </a:lnTo>
                <a:lnTo>
                  <a:pt x="1698953" y="361069"/>
                </a:lnTo>
                <a:lnTo>
                  <a:pt x="1740370" y="337264"/>
                </a:lnTo>
                <a:lnTo>
                  <a:pt x="1781735" y="311857"/>
                </a:lnTo>
                <a:lnTo>
                  <a:pt x="1823048" y="284849"/>
                </a:lnTo>
                <a:lnTo>
                  <a:pt x="1864310" y="256239"/>
                </a:lnTo>
                <a:lnTo>
                  <a:pt x="1905520" y="226027"/>
                </a:lnTo>
                <a:lnTo>
                  <a:pt x="1947748" y="187501"/>
                </a:lnTo>
              </a:path>
            </a:pathLst>
          </a:custGeom>
          <a:ln w="114300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05176" y="5503024"/>
            <a:ext cx="475615" cy="461645"/>
          </a:xfrm>
          <a:custGeom>
            <a:avLst/>
            <a:gdLst/>
            <a:ahLst/>
            <a:cxnLst/>
            <a:rect l="l" t="t" r="r" b="b"/>
            <a:pathLst>
              <a:path w="475615" h="461645">
                <a:moveTo>
                  <a:pt x="475424" y="0"/>
                </a:moveTo>
                <a:lnTo>
                  <a:pt x="0" y="134658"/>
                </a:lnTo>
                <a:lnTo>
                  <a:pt x="297891" y="461124"/>
                </a:lnTo>
                <a:lnTo>
                  <a:pt x="475424" y="0"/>
                </a:lnTo>
                <a:close/>
              </a:path>
            </a:pathLst>
          </a:custGeom>
          <a:solidFill>
            <a:srgbClr val="FFF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40279" y="4470400"/>
            <a:ext cx="3157677" cy="12820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400" y="2628900"/>
            <a:ext cx="4660900" cy="2908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1177" y="1857056"/>
            <a:ext cx="1313180" cy="642620"/>
          </a:xfrm>
          <a:custGeom>
            <a:avLst/>
            <a:gdLst/>
            <a:ahLst/>
            <a:cxnLst/>
            <a:rect l="l" t="t" r="r" b="b"/>
            <a:pathLst>
              <a:path w="1313180" h="642619">
                <a:moveTo>
                  <a:pt x="0" y="642029"/>
                </a:moveTo>
                <a:lnTo>
                  <a:pt x="32136" y="587185"/>
                </a:lnTo>
                <a:lnTo>
                  <a:pt x="64518" y="534789"/>
                </a:lnTo>
                <a:lnTo>
                  <a:pt x="97147" y="484841"/>
                </a:lnTo>
                <a:lnTo>
                  <a:pt x="130021" y="437342"/>
                </a:lnTo>
                <a:lnTo>
                  <a:pt x="163142" y="392291"/>
                </a:lnTo>
                <a:lnTo>
                  <a:pt x="196509" y="349687"/>
                </a:lnTo>
                <a:lnTo>
                  <a:pt x="230121" y="309533"/>
                </a:lnTo>
                <a:lnTo>
                  <a:pt x="263980" y="271826"/>
                </a:lnTo>
                <a:lnTo>
                  <a:pt x="298084" y="236567"/>
                </a:lnTo>
                <a:lnTo>
                  <a:pt x="332435" y="203757"/>
                </a:lnTo>
                <a:lnTo>
                  <a:pt x="367031" y="173395"/>
                </a:lnTo>
                <a:lnTo>
                  <a:pt x="401874" y="145481"/>
                </a:lnTo>
                <a:lnTo>
                  <a:pt x="436963" y="120016"/>
                </a:lnTo>
                <a:lnTo>
                  <a:pt x="472297" y="96998"/>
                </a:lnTo>
                <a:lnTo>
                  <a:pt x="507878" y="76429"/>
                </a:lnTo>
                <a:lnTo>
                  <a:pt x="543705" y="58308"/>
                </a:lnTo>
                <a:lnTo>
                  <a:pt x="579777" y="42635"/>
                </a:lnTo>
                <a:lnTo>
                  <a:pt x="616096" y="29411"/>
                </a:lnTo>
                <a:lnTo>
                  <a:pt x="652661" y="18635"/>
                </a:lnTo>
                <a:lnTo>
                  <a:pt x="726528" y="4427"/>
                </a:lnTo>
                <a:lnTo>
                  <a:pt x="801380" y="11"/>
                </a:lnTo>
                <a:lnTo>
                  <a:pt x="839175" y="1476"/>
                </a:lnTo>
                <a:lnTo>
                  <a:pt x="877216" y="5389"/>
                </a:lnTo>
                <a:lnTo>
                  <a:pt x="915502" y="11750"/>
                </a:lnTo>
                <a:lnTo>
                  <a:pt x="954035" y="20559"/>
                </a:lnTo>
                <a:lnTo>
                  <a:pt x="992814" y="31817"/>
                </a:lnTo>
                <a:lnTo>
                  <a:pt x="1031839" y="45523"/>
                </a:lnTo>
                <a:lnTo>
                  <a:pt x="1071110" y="61677"/>
                </a:lnTo>
                <a:lnTo>
                  <a:pt x="1110627" y="80279"/>
                </a:lnTo>
                <a:lnTo>
                  <a:pt x="1150390" y="101329"/>
                </a:lnTo>
                <a:lnTo>
                  <a:pt x="1190399" y="124828"/>
                </a:lnTo>
                <a:lnTo>
                  <a:pt x="1230654" y="150775"/>
                </a:lnTo>
                <a:lnTo>
                  <a:pt x="1271155" y="179170"/>
                </a:lnTo>
                <a:lnTo>
                  <a:pt x="1312786" y="218324"/>
                </a:lnTo>
              </a:path>
            </a:pathLst>
          </a:custGeom>
          <a:ln w="114300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70949" y="1875243"/>
            <a:ext cx="473709" cy="464184"/>
          </a:xfrm>
          <a:custGeom>
            <a:avLst/>
            <a:gdLst/>
            <a:ahLst/>
            <a:cxnLst/>
            <a:rect l="l" t="t" r="r" b="b"/>
            <a:pathLst>
              <a:path w="473710" h="464185">
                <a:moveTo>
                  <a:pt x="302768" y="0"/>
                </a:moveTo>
                <a:lnTo>
                  <a:pt x="0" y="321957"/>
                </a:lnTo>
                <a:lnTo>
                  <a:pt x="473341" y="463753"/>
                </a:lnTo>
                <a:lnTo>
                  <a:pt x="302768" y="0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44700" y="1161237"/>
            <a:ext cx="7061200" cy="58364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42173" y="7282017"/>
            <a:ext cx="5262626" cy="15468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899400" y="7315200"/>
            <a:ext cx="496316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b="1" spc="-1750" dirty="0">
                <a:latin typeface="Arial"/>
                <a:cs typeface="Arial"/>
              </a:rPr>
              <a:t>OUTCOME</a:t>
            </a:r>
            <a:endParaRPr sz="10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17500" y="5702300"/>
            <a:ext cx="4038600" cy="3530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89900" y="1905000"/>
            <a:ext cx="4660734" cy="370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48587" y="5574899"/>
            <a:ext cx="1948180" cy="526415"/>
          </a:xfrm>
          <a:custGeom>
            <a:avLst/>
            <a:gdLst/>
            <a:ahLst/>
            <a:cxnLst/>
            <a:rect l="l" t="t" r="r" b="b"/>
            <a:pathLst>
              <a:path w="1948179" h="526414">
                <a:moveTo>
                  <a:pt x="0" y="0"/>
                </a:moveTo>
                <a:lnTo>
                  <a:pt x="43479" y="40257"/>
                </a:lnTo>
                <a:lnTo>
                  <a:pt x="86907" y="78912"/>
                </a:lnTo>
                <a:lnTo>
                  <a:pt x="130283" y="115966"/>
                </a:lnTo>
                <a:lnTo>
                  <a:pt x="173608" y="151419"/>
                </a:lnTo>
                <a:lnTo>
                  <a:pt x="216881" y="185269"/>
                </a:lnTo>
                <a:lnTo>
                  <a:pt x="260103" y="217519"/>
                </a:lnTo>
                <a:lnTo>
                  <a:pt x="303273" y="248167"/>
                </a:lnTo>
                <a:lnTo>
                  <a:pt x="346392" y="277213"/>
                </a:lnTo>
                <a:lnTo>
                  <a:pt x="389459" y="304657"/>
                </a:lnTo>
                <a:lnTo>
                  <a:pt x="432474" y="330500"/>
                </a:lnTo>
                <a:lnTo>
                  <a:pt x="475438" y="354742"/>
                </a:lnTo>
                <a:lnTo>
                  <a:pt x="518350" y="377382"/>
                </a:lnTo>
                <a:lnTo>
                  <a:pt x="561211" y="398420"/>
                </a:lnTo>
                <a:lnTo>
                  <a:pt x="604020" y="417857"/>
                </a:lnTo>
                <a:lnTo>
                  <a:pt x="646777" y="435693"/>
                </a:lnTo>
                <a:lnTo>
                  <a:pt x="689483" y="451926"/>
                </a:lnTo>
                <a:lnTo>
                  <a:pt x="732138" y="466558"/>
                </a:lnTo>
                <a:lnTo>
                  <a:pt x="774740" y="479589"/>
                </a:lnTo>
                <a:lnTo>
                  <a:pt x="817292" y="491018"/>
                </a:lnTo>
                <a:lnTo>
                  <a:pt x="859791" y="500846"/>
                </a:lnTo>
                <a:lnTo>
                  <a:pt x="902239" y="509072"/>
                </a:lnTo>
                <a:lnTo>
                  <a:pt x="944636" y="515696"/>
                </a:lnTo>
                <a:lnTo>
                  <a:pt x="986981" y="520719"/>
                </a:lnTo>
                <a:lnTo>
                  <a:pt x="1029274" y="524140"/>
                </a:lnTo>
                <a:lnTo>
                  <a:pt x="1071516" y="525960"/>
                </a:lnTo>
                <a:lnTo>
                  <a:pt x="1113706" y="526178"/>
                </a:lnTo>
                <a:lnTo>
                  <a:pt x="1155845" y="524795"/>
                </a:lnTo>
                <a:lnTo>
                  <a:pt x="1197932" y="521810"/>
                </a:lnTo>
                <a:lnTo>
                  <a:pt x="1239967" y="517223"/>
                </a:lnTo>
                <a:lnTo>
                  <a:pt x="1281951" y="511035"/>
                </a:lnTo>
                <a:lnTo>
                  <a:pt x="1323884" y="503246"/>
                </a:lnTo>
                <a:lnTo>
                  <a:pt x="1365764" y="493854"/>
                </a:lnTo>
                <a:lnTo>
                  <a:pt x="1407593" y="482862"/>
                </a:lnTo>
                <a:lnTo>
                  <a:pt x="1449371" y="470267"/>
                </a:lnTo>
                <a:lnTo>
                  <a:pt x="1491097" y="456071"/>
                </a:lnTo>
                <a:lnTo>
                  <a:pt x="1532771" y="440274"/>
                </a:lnTo>
                <a:lnTo>
                  <a:pt x="1574394" y="422875"/>
                </a:lnTo>
                <a:lnTo>
                  <a:pt x="1615966" y="403875"/>
                </a:lnTo>
                <a:lnTo>
                  <a:pt x="1657485" y="383272"/>
                </a:lnTo>
                <a:lnTo>
                  <a:pt x="1698953" y="361069"/>
                </a:lnTo>
                <a:lnTo>
                  <a:pt x="1740370" y="337264"/>
                </a:lnTo>
                <a:lnTo>
                  <a:pt x="1781735" y="311857"/>
                </a:lnTo>
                <a:lnTo>
                  <a:pt x="1823048" y="284849"/>
                </a:lnTo>
                <a:lnTo>
                  <a:pt x="1864310" y="256239"/>
                </a:lnTo>
                <a:lnTo>
                  <a:pt x="1905520" y="226027"/>
                </a:lnTo>
                <a:lnTo>
                  <a:pt x="1947748" y="187501"/>
                </a:lnTo>
              </a:path>
            </a:pathLst>
          </a:custGeom>
          <a:ln w="114300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05176" y="5503024"/>
            <a:ext cx="475615" cy="461645"/>
          </a:xfrm>
          <a:custGeom>
            <a:avLst/>
            <a:gdLst/>
            <a:ahLst/>
            <a:cxnLst/>
            <a:rect l="l" t="t" r="r" b="b"/>
            <a:pathLst>
              <a:path w="475615" h="461645">
                <a:moveTo>
                  <a:pt x="475424" y="0"/>
                </a:moveTo>
                <a:lnTo>
                  <a:pt x="0" y="134658"/>
                </a:lnTo>
                <a:lnTo>
                  <a:pt x="297891" y="461124"/>
                </a:lnTo>
                <a:lnTo>
                  <a:pt x="475424" y="0"/>
                </a:lnTo>
                <a:close/>
              </a:path>
            </a:pathLst>
          </a:custGeom>
          <a:solidFill>
            <a:srgbClr val="FFF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40279" y="4470400"/>
            <a:ext cx="3157677" cy="12820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400" y="2628900"/>
            <a:ext cx="4660900" cy="2908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1177" y="1857056"/>
            <a:ext cx="1313180" cy="642620"/>
          </a:xfrm>
          <a:custGeom>
            <a:avLst/>
            <a:gdLst/>
            <a:ahLst/>
            <a:cxnLst/>
            <a:rect l="l" t="t" r="r" b="b"/>
            <a:pathLst>
              <a:path w="1313180" h="642619">
                <a:moveTo>
                  <a:pt x="0" y="642029"/>
                </a:moveTo>
                <a:lnTo>
                  <a:pt x="32136" y="587185"/>
                </a:lnTo>
                <a:lnTo>
                  <a:pt x="64518" y="534789"/>
                </a:lnTo>
                <a:lnTo>
                  <a:pt x="97147" y="484841"/>
                </a:lnTo>
                <a:lnTo>
                  <a:pt x="130021" y="437342"/>
                </a:lnTo>
                <a:lnTo>
                  <a:pt x="163142" y="392291"/>
                </a:lnTo>
                <a:lnTo>
                  <a:pt x="196509" y="349687"/>
                </a:lnTo>
                <a:lnTo>
                  <a:pt x="230121" y="309533"/>
                </a:lnTo>
                <a:lnTo>
                  <a:pt x="263980" y="271826"/>
                </a:lnTo>
                <a:lnTo>
                  <a:pt x="298084" y="236567"/>
                </a:lnTo>
                <a:lnTo>
                  <a:pt x="332435" y="203757"/>
                </a:lnTo>
                <a:lnTo>
                  <a:pt x="367031" y="173395"/>
                </a:lnTo>
                <a:lnTo>
                  <a:pt x="401874" y="145481"/>
                </a:lnTo>
                <a:lnTo>
                  <a:pt x="436963" y="120016"/>
                </a:lnTo>
                <a:lnTo>
                  <a:pt x="472297" y="96998"/>
                </a:lnTo>
                <a:lnTo>
                  <a:pt x="507878" y="76429"/>
                </a:lnTo>
                <a:lnTo>
                  <a:pt x="543705" y="58308"/>
                </a:lnTo>
                <a:lnTo>
                  <a:pt x="579777" y="42635"/>
                </a:lnTo>
                <a:lnTo>
                  <a:pt x="616096" y="29411"/>
                </a:lnTo>
                <a:lnTo>
                  <a:pt x="652661" y="18635"/>
                </a:lnTo>
                <a:lnTo>
                  <a:pt x="726528" y="4427"/>
                </a:lnTo>
                <a:lnTo>
                  <a:pt x="801380" y="11"/>
                </a:lnTo>
                <a:lnTo>
                  <a:pt x="839175" y="1476"/>
                </a:lnTo>
                <a:lnTo>
                  <a:pt x="877216" y="5389"/>
                </a:lnTo>
                <a:lnTo>
                  <a:pt x="915502" y="11750"/>
                </a:lnTo>
                <a:lnTo>
                  <a:pt x="954035" y="20559"/>
                </a:lnTo>
                <a:lnTo>
                  <a:pt x="992814" y="31817"/>
                </a:lnTo>
                <a:lnTo>
                  <a:pt x="1031839" y="45523"/>
                </a:lnTo>
                <a:lnTo>
                  <a:pt x="1071110" y="61677"/>
                </a:lnTo>
                <a:lnTo>
                  <a:pt x="1110627" y="80279"/>
                </a:lnTo>
                <a:lnTo>
                  <a:pt x="1150390" y="101329"/>
                </a:lnTo>
                <a:lnTo>
                  <a:pt x="1190399" y="124828"/>
                </a:lnTo>
                <a:lnTo>
                  <a:pt x="1230654" y="150775"/>
                </a:lnTo>
                <a:lnTo>
                  <a:pt x="1271155" y="179170"/>
                </a:lnTo>
                <a:lnTo>
                  <a:pt x="1312786" y="218324"/>
                </a:lnTo>
              </a:path>
            </a:pathLst>
          </a:custGeom>
          <a:ln w="114300">
            <a:solidFill>
              <a:srgbClr val="A9A9A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70949" y="1875243"/>
            <a:ext cx="473709" cy="464184"/>
          </a:xfrm>
          <a:custGeom>
            <a:avLst/>
            <a:gdLst/>
            <a:ahLst/>
            <a:cxnLst/>
            <a:rect l="l" t="t" r="r" b="b"/>
            <a:pathLst>
              <a:path w="473710" h="464185">
                <a:moveTo>
                  <a:pt x="302768" y="0"/>
                </a:moveTo>
                <a:lnTo>
                  <a:pt x="0" y="321957"/>
                </a:lnTo>
                <a:lnTo>
                  <a:pt x="473341" y="463753"/>
                </a:lnTo>
                <a:lnTo>
                  <a:pt x="302768" y="0"/>
                </a:lnTo>
                <a:close/>
              </a:path>
            </a:pathLst>
          </a:custGeom>
          <a:solidFill>
            <a:srgbClr val="A9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44700" y="1161237"/>
            <a:ext cx="7061200" cy="58364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7500" y="5702300"/>
            <a:ext cx="4038600" cy="3530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14400" y="317500"/>
            <a:ext cx="1115441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1" spc="-1140" dirty="0">
                <a:latin typeface="Arial"/>
                <a:cs typeface="Arial"/>
              </a:rPr>
              <a:t>“PROCESS” </a:t>
            </a:r>
            <a:r>
              <a:rPr sz="6000" spc="-155" dirty="0"/>
              <a:t>is </a:t>
            </a:r>
            <a:r>
              <a:rPr sz="6000" spc="-200" dirty="0"/>
              <a:t>what </a:t>
            </a:r>
            <a:r>
              <a:rPr sz="6000" spc="-165" dirty="0"/>
              <a:t>we</a:t>
            </a:r>
            <a:r>
              <a:rPr sz="6000" spc="-570" dirty="0"/>
              <a:t> </a:t>
            </a:r>
            <a:r>
              <a:rPr sz="6000" spc="-15" dirty="0"/>
              <a:t>design…</a:t>
            </a:r>
            <a:endParaRPr sz="60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0805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30900" y="4572000"/>
            <a:ext cx="70104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1" spc="-300" dirty="0">
                <a:solidFill>
                  <a:srgbClr val="D77A00"/>
                </a:solidFill>
                <a:latin typeface="Arial"/>
                <a:cs typeface="Arial"/>
              </a:rPr>
              <a:t>ENGAGEMENT</a:t>
            </a:r>
            <a:endParaRPr sz="8000" spc="-3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36000" y="5511800"/>
            <a:ext cx="372427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300" dirty="0">
                <a:solidFill>
                  <a:srgbClr val="007AAA"/>
                </a:solidFill>
                <a:latin typeface="DejaVu Sans"/>
                <a:cs typeface="DejaVu Sans"/>
              </a:rPr>
              <a:t>is a key…</a:t>
            </a:r>
            <a:endParaRPr sz="6000" spc="-300" dirty="0">
              <a:latin typeface="DejaVu Sans"/>
              <a:cs typeface="DejaVu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30358" t="25000" r="26785" b="13461"/>
          <a:stretch/>
        </p:blipFill>
        <p:spPr>
          <a:xfrm>
            <a:off x="-81280" y="0"/>
            <a:ext cx="1308608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2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30000" t="20371" r="26666" b="17408"/>
          <a:stretch/>
        </p:blipFill>
        <p:spPr>
          <a:xfrm>
            <a:off x="0" y="28282"/>
            <a:ext cx="12958000" cy="9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8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30416" t="18148" r="26667" b="21852"/>
          <a:stretch/>
        </p:blipFill>
        <p:spPr>
          <a:xfrm>
            <a:off x="-1" y="0"/>
            <a:ext cx="1298687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5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29999" t="15185" r="27500" b="24074"/>
          <a:stretch/>
        </p:blipFill>
        <p:spPr>
          <a:xfrm>
            <a:off x="0" y="0"/>
            <a:ext cx="12958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1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30417" t="18889" r="27083" b="24815"/>
          <a:stretch/>
        </p:blipFill>
        <p:spPr>
          <a:xfrm>
            <a:off x="177800" y="86659"/>
            <a:ext cx="12780200" cy="966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26667" t="29258" r="25417" b="7038"/>
          <a:stretch/>
        </p:blipFill>
        <p:spPr>
          <a:xfrm>
            <a:off x="-6498" y="0"/>
            <a:ext cx="12964066" cy="9753600"/>
          </a:xfrm>
          <a:prstGeom prst="rect">
            <a:avLst/>
          </a:prstGeom>
        </p:spPr>
      </p:pic>
      <p:pic>
        <p:nvPicPr>
          <p:cNvPr id="2050" name="Picture 2" descr="ผลการค้นหารูปภาพสำหรับ TQ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6934199"/>
            <a:ext cx="311004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ผลการค้นหารูปภาพสำหรับ TQ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618" y="1789659"/>
            <a:ext cx="4552950" cy="25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36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30416" t="25555" r="26667" b="14444"/>
          <a:stretch/>
        </p:blipFill>
        <p:spPr>
          <a:xfrm>
            <a:off x="0" y="228600"/>
            <a:ext cx="1295800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9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30000" t="18889" r="27083" b="19629"/>
          <a:stretch/>
        </p:blipFill>
        <p:spPr>
          <a:xfrm>
            <a:off x="0" y="0"/>
            <a:ext cx="12958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30000" t="20371" r="26666" b="18148"/>
          <a:stretch/>
        </p:blipFill>
        <p:spPr>
          <a:xfrm>
            <a:off x="0" y="4396"/>
            <a:ext cx="12958000" cy="974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7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30000" t="24075" r="27083" b="17407"/>
          <a:stretch/>
        </p:blipFill>
        <p:spPr>
          <a:xfrm>
            <a:off x="0" y="27866"/>
            <a:ext cx="12958000" cy="972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2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/>
          <a:srcRect l="30000" t="24074" r="27083" b="16667"/>
          <a:stretch/>
        </p:blipFill>
        <p:spPr>
          <a:xfrm>
            <a:off x="0" y="247"/>
            <a:ext cx="12958000" cy="975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63600" y="-25400"/>
            <a:ext cx="11332400" cy="1107996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h-TH" sz="72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ครุศาสตร์ กับการบริการสังคม</a:t>
            </a:r>
            <a:endParaRPr lang="th-TH" sz="720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pic>
        <p:nvPicPr>
          <p:cNvPr id="6146" name="Picture 2" descr="ในภาพอาจจะมี 4 คน, ผู้คนกำลังยืน และ รองเท้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5816600"/>
            <a:ext cx="5283199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ในภาพอาจจะมี หนึ่งคนขึ้นไป และ ผู้คนกำลังเต้นร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5816601"/>
            <a:ext cx="5617400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ในภาพอาจจะมี 5 คน, ผู้คนกำลังยื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741447"/>
            <a:ext cx="5257799" cy="341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scontent.fbkk14-1.fna.fbcdn.net/v/t1.0-9/27867719_1812511265446894_6222657696110516307_n.jpg?oh=2ef54eb260adda9d3a56e3290ab6d471&amp;oe=5B1C24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1741447"/>
            <a:ext cx="5617400" cy="359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8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9800" y="1054155"/>
            <a:ext cx="109728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00" dirty="0">
                <a:solidFill>
                  <a:srgbClr val="FF0000"/>
                </a:solidFill>
                <a:latin typeface="Arial"/>
                <a:cs typeface="Arial"/>
              </a:rPr>
              <a:t>can </a:t>
            </a:r>
            <a:r>
              <a:rPr sz="4000" spc="-150" dirty="0">
                <a:solidFill>
                  <a:srgbClr val="FF0000"/>
                </a:solidFill>
                <a:latin typeface="Arial"/>
                <a:cs typeface="Arial"/>
              </a:rPr>
              <a:t>you answer </a:t>
            </a:r>
            <a:r>
              <a:rPr sz="4000" spc="-120" dirty="0">
                <a:solidFill>
                  <a:srgbClr val="FF0000"/>
                </a:solidFill>
                <a:latin typeface="Arial"/>
                <a:cs typeface="Arial"/>
              </a:rPr>
              <a:t>these </a:t>
            </a:r>
            <a:r>
              <a:rPr sz="4000" spc="-140" dirty="0">
                <a:solidFill>
                  <a:srgbClr val="FF0000"/>
                </a:solidFill>
                <a:latin typeface="Arial"/>
                <a:cs typeface="Arial"/>
              </a:rPr>
              <a:t>following </a:t>
            </a:r>
            <a:r>
              <a:rPr sz="4000" spc="-110" dirty="0">
                <a:solidFill>
                  <a:srgbClr val="FF0000"/>
                </a:solidFill>
                <a:latin typeface="Arial"/>
                <a:cs typeface="Arial"/>
              </a:rPr>
              <a:t>questions</a:t>
            </a:r>
            <a:r>
              <a:rPr sz="4000" spc="6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spc="-75" dirty="0">
                <a:solidFill>
                  <a:srgbClr val="FF0000"/>
                </a:solidFill>
                <a:latin typeface="Arial"/>
                <a:cs typeface="Arial"/>
              </a:rPr>
              <a:t>?:</a:t>
            </a:r>
            <a:endParaRPr sz="4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7879" y="4054043"/>
            <a:ext cx="215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445" dirty="0">
                <a:latin typeface="Arial"/>
                <a:cs typeface="Arial"/>
              </a:rPr>
              <a:t>•</a:t>
            </a:r>
            <a:endParaRPr sz="3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7879" y="5298643"/>
            <a:ext cx="215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445" dirty="0">
                <a:latin typeface="Arial"/>
                <a:cs typeface="Arial"/>
              </a:rPr>
              <a:t>•</a:t>
            </a:r>
            <a:endParaRPr sz="3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7879" y="7787843"/>
            <a:ext cx="215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445" dirty="0">
                <a:latin typeface="Arial"/>
                <a:cs typeface="Arial"/>
              </a:rPr>
              <a:t>•</a:t>
            </a:r>
            <a:endParaRPr sz="3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37879" y="2730500"/>
            <a:ext cx="8535035" cy="6235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474980" marR="22225" indent="-462280">
              <a:lnSpc>
                <a:spcPct val="102099"/>
              </a:lnSpc>
              <a:buSzPct val="75000"/>
              <a:buChar char="•"/>
              <a:tabLst>
                <a:tab pos="474345" algn="l"/>
                <a:tab pos="475615" algn="l"/>
              </a:tabLst>
            </a:pPr>
            <a:r>
              <a:rPr sz="4000" spc="-135" dirty="0">
                <a:latin typeface="Arial"/>
                <a:cs typeface="Arial"/>
              </a:rPr>
              <a:t>what </a:t>
            </a:r>
            <a:r>
              <a:rPr sz="4000" spc="-150" dirty="0">
                <a:latin typeface="Arial"/>
                <a:cs typeface="Arial"/>
              </a:rPr>
              <a:t>is </a:t>
            </a:r>
            <a:r>
              <a:rPr sz="4000" spc="-125" dirty="0">
                <a:latin typeface="Arial"/>
                <a:cs typeface="Arial"/>
              </a:rPr>
              <a:t>the </a:t>
            </a:r>
            <a:r>
              <a:rPr sz="4000" spc="-180" dirty="0">
                <a:latin typeface="Arial"/>
                <a:cs typeface="Arial"/>
              </a:rPr>
              <a:t>learning </a:t>
            </a:r>
            <a:r>
              <a:rPr sz="4000" spc="-85" dirty="0">
                <a:latin typeface="Arial"/>
                <a:cs typeface="Arial"/>
              </a:rPr>
              <a:t>outcomes </a:t>
            </a:r>
            <a:r>
              <a:rPr sz="4000" spc="-114" dirty="0">
                <a:latin typeface="Arial"/>
                <a:cs typeface="Arial"/>
              </a:rPr>
              <a:t>of each  </a:t>
            </a:r>
            <a:r>
              <a:rPr sz="4000" spc="-100" dirty="0">
                <a:latin typeface="Arial"/>
                <a:cs typeface="Arial"/>
              </a:rPr>
              <a:t>course </a:t>
            </a:r>
            <a:r>
              <a:rPr sz="4000" spc="-185" dirty="0">
                <a:latin typeface="Arial"/>
                <a:cs typeface="Arial"/>
              </a:rPr>
              <a:t>in </a:t>
            </a:r>
            <a:r>
              <a:rPr sz="4000" spc="-170" dirty="0">
                <a:latin typeface="Arial"/>
                <a:cs typeface="Arial"/>
              </a:rPr>
              <a:t>your</a:t>
            </a:r>
            <a:r>
              <a:rPr sz="4000" spc="275" dirty="0">
                <a:latin typeface="Arial"/>
                <a:cs typeface="Arial"/>
              </a:rPr>
              <a:t> </a:t>
            </a:r>
            <a:r>
              <a:rPr sz="4000" spc="-135" dirty="0">
                <a:latin typeface="Arial"/>
                <a:cs typeface="Arial"/>
              </a:rPr>
              <a:t>curriculum?</a:t>
            </a:r>
            <a:endParaRPr sz="4000" dirty="0">
              <a:latin typeface="Arial"/>
              <a:cs typeface="Arial"/>
            </a:endParaRPr>
          </a:p>
          <a:p>
            <a:pPr marL="474980" marR="1018540">
              <a:lnSpc>
                <a:spcPct val="102099"/>
              </a:lnSpc>
            </a:pPr>
            <a:r>
              <a:rPr sz="4000" spc="-135" dirty="0">
                <a:latin typeface="Arial"/>
                <a:cs typeface="Arial"/>
              </a:rPr>
              <a:t>what </a:t>
            </a:r>
            <a:r>
              <a:rPr sz="4000" spc="-150" dirty="0">
                <a:latin typeface="Arial"/>
                <a:cs typeface="Arial"/>
              </a:rPr>
              <a:t>is </a:t>
            </a:r>
            <a:r>
              <a:rPr sz="4000" spc="-125" dirty="0">
                <a:latin typeface="Arial"/>
                <a:cs typeface="Arial"/>
              </a:rPr>
              <a:t>the </a:t>
            </a:r>
            <a:r>
              <a:rPr sz="4000" spc="-170" dirty="0">
                <a:latin typeface="Arial"/>
                <a:cs typeface="Arial"/>
              </a:rPr>
              <a:t>linkage </a:t>
            </a:r>
            <a:r>
              <a:rPr sz="4000" spc="-110" dirty="0">
                <a:latin typeface="Arial"/>
                <a:cs typeface="Arial"/>
              </a:rPr>
              <a:t>between </a:t>
            </a:r>
            <a:r>
              <a:rPr sz="4000" spc="-114" dirty="0">
                <a:latin typeface="Arial"/>
                <a:cs typeface="Arial"/>
              </a:rPr>
              <a:t>each  </a:t>
            </a:r>
            <a:r>
              <a:rPr sz="4000" spc="-100" dirty="0">
                <a:latin typeface="Arial"/>
                <a:cs typeface="Arial"/>
              </a:rPr>
              <a:t>course </a:t>
            </a:r>
            <a:r>
              <a:rPr sz="4000" spc="-185" dirty="0">
                <a:latin typeface="Arial"/>
                <a:cs typeface="Arial"/>
              </a:rPr>
              <a:t>in </a:t>
            </a:r>
            <a:r>
              <a:rPr sz="4000" spc="-125" dirty="0">
                <a:latin typeface="Arial"/>
                <a:cs typeface="Arial"/>
              </a:rPr>
              <a:t>the </a:t>
            </a:r>
            <a:r>
              <a:rPr sz="4000" spc="-150" dirty="0">
                <a:latin typeface="Arial"/>
                <a:cs typeface="Arial"/>
              </a:rPr>
              <a:t>same</a:t>
            </a:r>
            <a:r>
              <a:rPr sz="4000" spc="385" dirty="0">
                <a:latin typeface="Arial"/>
                <a:cs typeface="Arial"/>
              </a:rPr>
              <a:t> </a:t>
            </a:r>
            <a:r>
              <a:rPr sz="4000" spc="-150" dirty="0">
                <a:latin typeface="Arial"/>
                <a:cs typeface="Arial"/>
              </a:rPr>
              <a:t>series?</a:t>
            </a:r>
            <a:endParaRPr sz="4000" dirty="0">
              <a:latin typeface="Arial"/>
              <a:cs typeface="Arial"/>
            </a:endParaRPr>
          </a:p>
          <a:p>
            <a:pPr marL="474980" marR="5080">
              <a:lnSpc>
                <a:spcPct val="102099"/>
              </a:lnSpc>
            </a:pPr>
            <a:r>
              <a:rPr sz="4000" spc="-135" dirty="0">
                <a:latin typeface="Arial"/>
                <a:cs typeface="Arial"/>
              </a:rPr>
              <a:t>what </a:t>
            </a:r>
            <a:r>
              <a:rPr sz="4000" spc="-150" dirty="0">
                <a:latin typeface="Arial"/>
                <a:cs typeface="Arial"/>
              </a:rPr>
              <a:t>is </a:t>
            </a:r>
            <a:r>
              <a:rPr sz="4000" spc="-125" dirty="0">
                <a:latin typeface="Arial"/>
                <a:cs typeface="Arial"/>
              </a:rPr>
              <a:t>the </a:t>
            </a:r>
            <a:r>
              <a:rPr sz="4000" spc="-170" dirty="0">
                <a:latin typeface="Arial"/>
                <a:cs typeface="Arial"/>
              </a:rPr>
              <a:t>linkage </a:t>
            </a:r>
            <a:r>
              <a:rPr sz="4000" spc="-110" dirty="0">
                <a:latin typeface="Arial"/>
                <a:cs typeface="Arial"/>
              </a:rPr>
              <a:t>between </a:t>
            </a:r>
            <a:r>
              <a:rPr sz="4000" spc="-125" dirty="0">
                <a:latin typeface="Arial"/>
                <a:cs typeface="Arial"/>
              </a:rPr>
              <a:t>the </a:t>
            </a:r>
            <a:r>
              <a:rPr sz="4000" spc="-105" dirty="0">
                <a:latin typeface="Arial"/>
                <a:cs typeface="Arial"/>
              </a:rPr>
              <a:t>core  </a:t>
            </a:r>
            <a:r>
              <a:rPr sz="4000" spc="-85" dirty="0">
                <a:latin typeface="Arial"/>
                <a:cs typeface="Arial"/>
              </a:rPr>
              <a:t>courses, </a:t>
            </a:r>
            <a:r>
              <a:rPr sz="4000" spc="-125" dirty="0">
                <a:latin typeface="Arial"/>
                <a:cs typeface="Arial"/>
              </a:rPr>
              <a:t>the </a:t>
            </a:r>
            <a:r>
              <a:rPr sz="4000" spc="-100" dirty="0">
                <a:latin typeface="Arial"/>
                <a:cs typeface="Arial"/>
              </a:rPr>
              <a:t>options </a:t>
            </a:r>
            <a:r>
              <a:rPr sz="4000" spc="-85" dirty="0">
                <a:latin typeface="Arial"/>
                <a:cs typeface="Arial"/>
              </a:rPr>
              <a:t>courses, </a:t>
            </a:r>
            <a:r>
              <a:rPr sz="4000" spc="-125" dirty="0">
                <a:latin typeface="Arial"/>
                <a:cs typeface="Arial"/>
              </a:rPr>
              <a:t>and the  </a:t>
            </a:r>
            <a:r>
              <a:rPr sz="4000" spc="-180" dirty="0">
                <a:latin typeface="Arial"/>
                <a:cs typeface="Arial"/>
              </a:rPr>
              <a:t>free </a:t>
            </a:r>
            <a:r>
              <a:rPr sz="4000" spc="-140" dirty="0">
                <a:latin typeface="Arial"/>
                <a:cs typeface="Arial"/>
              </a:rPr>
              <a:t>elective </a:t>
            </a:r>
            <a:r>
              <a:rPr sz="4000" spc="-105" dirty="0">
                <a:latin typeface="Arial"/>
                <a:cs typeface="Arial"/>
              </a:rPr>
              <a:t>courses? </a:t>
            </a:r>
            <a:r>
              <a:rPr sz="4000" spc="-200" dirty="0">
                <a:latin typeface="Arial"/>
                <a:cs typeface="Arial"/>
              </a:rPr>
              <a:t>Why </a:t>
            </a:r>
            <a:r>
              <a:rPr sz="4000" spc="-40" dirty="0">
                <a:latin typeface="Arial"/>
                <a:cs typeface="Arial"/>
              </a:rPr>
              <a:t>do </a:t>
            </a:r>
            <a:r>
              <a:rPr sz="4000" spc="-150" dirty="0">
                <a:latin typeface="Arial"/>
                <a:cs typeface="Arial"/>
              </a:rPr>
              <a:t>you  </a:t>
            </a:r>
            <a:r>
              <a:rPr sz="4000" spc="-114" dirty="0">
                <a:latin typeface="Arial"/>
                <a:cs typeface="Arial"/>
              </a:rPr>
              <a:t>design </a:t>
            </a:r>
            <a:r>
              <a:rPr sz="4000" spc="-135" dirty="0">
                <a:latin typeface="Arial"/>
                <a:cs typeface="Arial"/>
              </a:rPr>
              <a:t>that</a:t>
            </a:r>
            <a:r>
              <a:rPr sz="4000" spc="110" dirty="0">
                <a:latin typeface="Arial"/>
                <a:cs typeface="Arial"/>
              </a:rPr>
              <a:t> </a:t>
            </a:r>
            <a:r>
              <a:rPr sz="4000" spc="-170" dirty="0">
                <a:latin typeface="Arial"/>
                <a:cs typeface="Arial"/>
              </a:rPr>
              <a:t>way?</a:t>
            </a:r>
            <a:endParaRPr sz="4000" dirty="0">
              <a:latin typeface="Arial"/>
              <a:cs typeface="Arial"/>
            </a:endParaRPr>
          </a:p>
          <a:p>
            <a:pPr marL="474980" marR="1440815">
              <a:lnSpc>
                <a:spcPct val="102099"/>
              </a:lnSpc>
            </a:pPr>
            <a:r>
              <a:rPr sz="4000" spc="-135" dirty="0">
                <a:latin typeface="Arial"/>
                <a:cs typeface="Arial"/>
              </a:rPr>
              <a:t>what </a:t>
            </a:r>
            <a:r>
              <a:rPr sz="4000" spc="-150" dirty="0">
                <a:latin typeface="Arial"/>
                <a:cs typeface="Arial"/>
              </a:rPr>
              <a:t>is </a:t>
            </a:r>
            <a:r>
              <a:rPr sz="4000" spc="-125" dirty="0">
                <a:latin typeface="Arial"/>
                <a:cs typeface="Arial"/>
              </a:rPr>
              <a:t>the </a:t>
            </a:r>
            <a:r>
              <a:rPr sz="4000" spc="-155" dirty="0">
                <a:latin typeface="Arial"/>
                <a:cs typeface="Arial"/>
              </a:rPr>
              <a:t>programme </a:t>
            </a:r>
            <a:r>
              <a:rPr sz="4000" spc="-180" dirty="0">
                <a:latin typeface="Arial"/>
                <a:cs typeface="Arial"/>
              </a:rPr>
              <a:t>learning  </a:t>
            </a:r>
            <a:r>
              <a:rPr sz="4000" spc="-85" dirty="0">
                <a:latin typeface="Arial"/>
                <a:cs typeface="Arial"/>
              </a:rPr>
              <a:t>outcomes </a:t>
            </a:r>
            <a:r>
              <a:rPr sz="4000" spc="-114" dirty="0">
                <a:latin typeface="Arial"/>
                <a:cs typeface="Arial"/>
              </a:rPr>
              <a:t>of </a:t>
            </a:r>
            <a:r>
              <a:rPr sz="4000" spc="-150" dirty="0">
                <a:latin typeface="Arial"/>
                <a:cs typeface="Arial"/>
              </a:rPr>
              <a:t>you</a:t>
            </a:r>
            <a:r>
              <a:rPr sz="4000" spc="165" dirty="0">
                <a:latin typeface="Arial"/>
                <a:cs typeface="Arial"/>
              </a:rPr>
              <a:t> </a:t>
            </a:r>
            <a:r>
              <a:rPr sz="4000" spc="-135" dirty="0">
                <a:latin typeface="Arial"/>
                <a:cs typeface="Arial"/>
              </a:rPr>
              <a:t>curriculum?</a:t>
            </a:r>
            <a:endParaRPr sz="40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8100" y="2006600"/>
            <a:ext cx="9817100" cy="47449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9419" y="273279"/>
            <a:ext cx="12771120" cy="94166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76400" y="0"/>
            <a:ext cx="96520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35882" t="49218" r="35446" b="17449"/>
          <a:stretch/>
        </p:blipFill>
        <p:spPr>
          <a:xfrm>
            <a:off x="-584200" y="0"/>
            <a:ext cx="137922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0" y="3517900"/>
            <a:ext cx="9398000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9770" algn="ctr">
              <a:lnSpc>
                <a:spcPts val="3660"/>
              </a:lnSpc>
              <a:spcBef>
                <a:spcPts val="100"/>
              </a:spcBef>
            </a:pPr>
            <a:r>
              <a:rPr sz="3600" spc="-150" dirty="0"/>
              <a:t>This</a:t>
            </a:r>
            <a:r>
              <a:rPr sz="3600" spc="-254" dirty="0"/>
              <a:t> </a:t>
            </a:r>
            <a:r>
              <a:rPr sz="3600" spc="-95" dirty="0"/>
              <a:t>is</a:t>
            </a:r>
            <a:endParaRPr sz="3600" dirty="0"/>
          </a:p>
          <a:p>
            <a:pPr marL="12700">
              <a:lnSpc>
                <a:spcPts val="8940"/>
              </a:lnSpc>
            </a:pPr>
            <a:r>
              <a:rPr sz="8000" dirty="0"/>
              <a:t>WHAT </a:t>
            </a:r>
            <a:r>
              <a:rPr sz="8000" spc="125" dirty="0"/>
              <a:t>WE </a:t>
            </a:r>
            <a:r>
              <a:rPr sz="8000" spc="275" dirty="0"/>
              <a:t>MUST</a:t>
            </a:r>
            <a:r>
              <a:rPr sz="8000" spc="-1855" dirty="0"/>
              <a:t> </a:t>
            </a:r>
            <a:r>
              <a:rPr lang="th-TH" sz="8000" spc="-1855" dirty="0" smtClean="0"/>
              <a:t> </a:t>
            </a:r>
            <a:r>
              <a:rPr sz="8000" spc="355" dirty="0" smtClean="0"/>
              <a:t>DO</a:t>
            </a:r>
            <a:endParaRPr sz="8000" dirty="0"/>
          </a:p>
        </p:txBody>
      </p:sp>
      <p:sp>
        <p:nvSpPr>
          <p:cNvPr id="4" name="object 4"/>
          <p:cNvSpPr/>
          <p:nvPr/>
        </p:nvSpPr>
        <p:spPr>
          <a:xfrm>
            <a:off x="745291" y="3429914"/>
            <a:ext cx="11755755" cy="0"/>
          </a:xfrm>
          <a:custGeom>
            <a:avLst/>
            <a:gdLst/>
            <a:ahLst/>
            <a:cxnLst/>
            <a:rect l="l" t="t" r="r" b="b"/>
            <a:pathLst>
              <a:path w="11755755">
                <a:moveTo>
                  <a:pt x="0" y="0"/>
                </a:moveTo>
                <a:lnTo>
                  <a:pt x="11755335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5291" y="5744514"/>
            <a:ext cx="11755755" cy="0"/>
          </a:xfrm>
          <a:custGeom>
            <a:avLst/>
            <a:gdLst/>
            <a:ahLst/>
            <a:cxnLst/>
            <a:rect l="l" t="t" r="r" b="b"/>
            <a:pathLst>
              <a:path w="11755755">
                <a:moveTo>
                  <a:pt x="0" y="0"/>
                </a:moveTo>
                <a:lnTo>
                  <a:pt x="11755335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21300" y="3670300"/>
            <a:ext cx="2146300" cy="1993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00200" y="12700"/>
            <a:ext cx="98044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84700" y="355600"/>
            <a:ext cx="369062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0" b="1" spc="-1525" dirty="0">
                <a:latin typeface="Arial"/>
                <a:cs typeface="Arial"/>
              </a:rPr>
              <a:t>WH</a:t>
            </a:r>
            <a:r>
              <a:rPr sz="12000" b="1" spc="-2295" dirty="0">
                <a:latin typeface="Arial"/>
                <a:cs typeface="Arial"/>
              </a:rPr>
              <a:t>A</a:t>
            </a:r>
            <a:r>
              <a:rPr sz="12000" b="1" spc="-1789" dirty="0">
                <a:latin typeface="Arial"/>
                <a:cs typeface="Arial"/>
              </a:rPr>
              <a:t>T</a:t>
            </a:r>
            <a:endParaRPr sz="1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54600" y="1778000"/>
            <a:ext cx="31464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345" baseline="38888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6600" spc="-229" dirty="0">
                <a:solidFill>
                  <a:srgbClr val="FFFFFF"/>
                </a:solidFill>
                <a:latin typeface="Arial"/>
                <a:cs typeface="Arial"/>
              </a:rPr>
              <a:t>TEACH</a:t>
            </a:r>
            <a:endParaRPr sz="6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53300" y="6489700"/>
            <a:ext cx="32226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270" baseline="44444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6000" spc="-1080" baseline="4444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600" spc="-285" dirty="0">
                <a:solidFill>
                  <a:srgbClr val="FFFFFF"/>
                </a:solidFill>
                <a:latin typeface="Arial"/>
                <a:cs typeface="Arial"/>
              </a:rPr>
              <a:t>TEACH</a:t>
            </a:r>
            <a:endParaRPr sz="6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89100" y="4800600"/>
            <a:ext cx="9512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65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40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000" spc="-35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000" spc="-9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27200" y="5016500"/>
            <a:ext cx="916686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08065" algn="l"/>
              </a:tabLst>
            </a:pPr>
            <a:r>
              <a:rPr sz="12000" b="1" spc="-1525" dirty="0">
                <a:solidFill>
                  <a:srgbClr val="FFFFFF"/>
                </a:solidFill>
                <a:latin typeface="Arial"/>
                <a:cs typeface="Arial"/>
              </a:rPr>
              <a:t>WH</a:t>
            </a:r>
            <a:r>
              <a:rPr sz="12000" b="1" spc="-229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0" b="1" spc="-1789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2000" b="1" spc="-1785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endParaRPr sz="1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05100" y="6413500"/>
            <a:ext cx="29184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175" dirty="0">
                <a:solidFill>
                  <a:srgbClr val="FFFFFF"/>
                </a:solidFill>
                <a:latin typeface="Arial"/>
                <a:cs typeface="Arial"/>
              </a:rPr>
              <a:t>material</a:t>
            </a:r>
            <a:endParaRPr sz="6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07100" y="4229100"/>
            <a:ext cx="1295400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5100" y="63500"/>
            <a:ext cx="2540000" cy="254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20800" y="0"/>
            <a:ext cx="104521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68900" y="901700"/>
            <a:ext cx="307975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b="1" spc="-1275" dirty="0">
                <a:latin typeface="Arial"/>
                <a:cs typeface="Arial"/>
              </a:rPr>
              <a:t>WH</a:t>
            </a:r>
            <a:r>
              <a:rPr sz="10000" b="1" spc="-1914" dirty="0">
                <a:latin typeface="Arial"/>
                <a:cs typeface="Arial"/>
              </a:rPr>
              <a:t>A</a:t>
            </a:r>
            <a:r>
              <a:rPr sz="10000" b="1" spc="-1490" dirty="0">
                <a:latin typeface="Arial"/>
                <a:cs typeface="Arial"/>
              </a:rPr>
              <a:t>T</a:t>
            </a:r>
            <a:endParaRPr sz="10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97400" y="948871"/>
            <a:ext cx="3799840" cy="2602230"/>
          </a:xfrm>
          <a:prstGeom prst="rect">
            <a:avLst/>
          </a:prstGeom>
        </p:spPr>
        <p:txBody>
          <a:bodyPr vert="horz" wrap="square" lIns="0" tIns="7016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525"/>
              </a:spcBef>
            </a:pPr>
            <a:r>
              <a:rPr sz="4000" spc="-125" dirty="0">
                <a:solidFill>
                  <a:srgbClr val="FFFFFF"/>
                </a:solidFill>
                <a:latin typeface="Trebuchet MS"/>
                <a:cs typeface="Trebuchet MS"/>
              </a:rPr>
              <a:t>student</a:t>
            </a:r>
            <a:r>
              <a:rPr sz="40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000" spc="-525" dirty="0">
                <a:solidFill>
                  <a:srgbClr val="FFFFFF"/>
                </a:solidFill>
                <a:latin typeface="Trebuchet MS"/>
                <a:cs typeface="Trebuchet MS"/>
              </a:rPr>
              <a:t>can</a:t>
            </a:r>
            <a:r>
              <a:rPr sz="12000" b="1" spc="-787" baseline="-18055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endParaRPr sz="12000" baseline="-18055" dirty="0">
              <a:latin typeface="Arial"/>
              <a:cs typeface="Arial"/>
            </a:endParaRPr>
          </a:p>
          <a:p>
            <a:pPr marL="100330" algn="ctr">
              <a:lnSpc>
                <a:spcPct val="100000"/>
              </a:lnSpc>
              <a:spcBef>
                <a:spcPts val="1900"/>
              </a:spcBef>
            </a:pPr>
            <a:r>
              <a:rPr sz="2800" b="1" spc="-315" dirty="0">
                <a:solidFill>
                  <a:srgbClr val="FFFFFF"/>
                </a:solidFill>
                <a:latin typeface="Arial"/>
                <a:cs typeface="Arial"/>
              </a:rPr>
              <a:t>“LEARNING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365" dirty="0">
                <a:solidFill>
                  <a:srgbClr val="FFFFFF"/>
                </a:solidFill>
                <a:latin typeface="Arial"/>
                <a:cs typeface="Arial"/>
              </a:rPr>
              <a:t>OUTCOME”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59700" y="5981700"/>
            <a:ext cx="3883025" cy="2476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>
              <a:lnSpc>
                <a:spcPts val="10850"/>
              </a:lnSpc>
              <a:spcBef>
                <a:spcPts val="100"/>
              </a:spcBef>
            </a:pPr>
            <a:r>
              <a:rPr sz="10000" b="1" spc="-1490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endParaRPr sz="10000" dirty="0">
              <a:latin typeface="Arial"/>
              <a:cs typeface="Arial"/>
            </a:endParaRPr>
          </a:p>
          <a:p>
            <a:pPr marL="12700">
              <a:lnSpc>
                <a:spcPts val="8450"/>
              </a:lnSpc>
            </a:pPr>
            <a:r>
              <a:rPr sz="6000" spc="-562" baseline="58333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6000" spc="-89" baseline="58333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8000" b="1" spc="-900" dirty="0">
                <a:solidFill>
                  <a:srgbClr val="FFFFFF"/>
                </a:solidFill>
                <a:latin typeface="Arial"/>
                <a:cs typeface="Arial"/>
              </a:rPr>
              <a:t>ASSESS</a:t>
            </a:r>
            <a:endParaRPr sz="8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49500" y="5384800"/>
            <a:ext cx="307975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b="1" spc="-1275" dirty="0">
                <a:solidFill>
                  <a:srgbClr val="FFFFFF"/>
                </a:solidFill>
                <a:latin typeface="Arial"/>
                <a:cs typeface="Arial"/>
              </a:rPr>
              <a:t>WH</a:t>
            </a:r>
            <a:r>
              <a:rPr sz="10000" b="1" spc="-191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0" b="1" spc="-14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0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11400" y="5245100"/>
            <a:ext cx="7664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30" dirty="0">
                <a:solidFill>
                  <a:srgbClr val="FFFFFF"/>
                </a:solidFill>
                <a:latin typeface="Trebuchet MS"/>
                <a:cs typeface="Trebuchet MS"/>
              </a:rPr>
              <a:t>w</a:t>
            </a:r>
            <a:r>
              <a:rPr sz="3200" spc="-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3200" spc="-28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3200" spc="-75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98800" y="6540500"/>
            <a:ext cx="23329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30" dirty="0">
                <a:solidFill>
                  <a:srgbClr val="FFFFFF"/>
                </a:solidFill>
                <a:latin typeface="Arial"/>
                <a:cs typeface="Arial"/>
              </a:rPr>
              <a:t>activities</a:t>
            </a:r>
            <a:endParaRPr sz="4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03500" y="8128000"/>
            <a:ext cx="27901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-104" baseline="31746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200" spc="7" baseline="31746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6000" spc="-42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6000" spc="-3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000" spc="-35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endParaRPr sz="6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84400" y="6235700"/>
            <a:ext cx="335026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6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800" spc="-3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0" b="1" spc="-2235" baseline="-33888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endParaRPr sz="15000" baseline="-33888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9900" y="673100"/>
            <a:ext cx="2857500" cy="1435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27700" y="4673600"/>
            <a:ext cx="1638300" cy="1422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40000" t="27778" r="25000" b="25555"/>
          <a:stretch/>
        </p:blipFill>
        <p:spPr>
          <a:xfrm>
            <a:off x="0" y="2209800"/>
            <a:ext cx="6400800" cy="48006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/>
          <a:srcRect l="39584" t="27778" r="24583" b="24074"/>
          <a:stretch/>
        </p:blipFill>
        <p:spPr>
          <a:xfrm>
            <a:off x="6451600" y="2209800"/>
            <a:ext cx="65532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25001" t="17721" r="22449" b="16457"/>
          <a:stretch/>
        </p:blipFill>
        <p:spPr>
          <a:xfrm>
            <a:off x="125046" y="0"/>
            <a:ext cx="1287975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5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24999" t="12963" r="25000" b="21111"/>
          <a:stretch/>
        </p:blipFill>
        <p:spPr>
          <a:xfrm>
            <a:off x="0" y="-50256"/>
            <a:ext cx="12957568" cy="98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25000" t="22592" r="23750" b="13704"/>
          <a:stretch/>
        </p:blipFill>
        <p:spPr>
          <a:xfrm>
            <a:off x="0" y="-4536"/>
            <a:ext cx="12957568" cy="975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25000" t="16357" r="24167" b="21190"/>
          <a:stretch/>
        </p:blipFill>
        <p:spPr>
          <a:xfrm>
            <a:off x="25400" y="-25400"/>
            <a:ext cx="13206790" cy="97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9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25000" t="24074" r="23750" b="12963"/>
          <a:stretch/>
        </p:blipFill>
        <p:spPr>
          <a:xfrm>
            <a:off x="0" y="62618"/>
            <a:ext cx="12957568" cy="969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3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25000" t="17407" r="24583" b="15185"/>
          <a:stretch/>
        </p:blipFill>
        <p:spPr>
          <a:xfrm>
            <a:off x="-96018" y="0"/>
            <a:ext cx="1310081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"/>
            <a:ext cx="12981432" cy="18288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sz="11500" dirty="0" smtClean="0">
                <a:latin typeface="TH Fah kwang" panose="02000506000000020004" pitchFamily="2" charset="-34"/>
                <a:cs typeface="TH Fah kwang" panose="02000506000000020004" pitchFamily="2" charset="-34"/>
              </a:rPr>
              <a:t>อาจารย์มืออาชีพ</a:t>
            </a:r>
            <a:endParaRPr lang="th-TH" sz="11500" dirty="0">
              <a:latin typeface="TH Fah kwang" panose="02000506000000020004" pitchFamily="2" charset="-34"/>
              <a:cs typeface="TH Fah kwang" panose="02000506000000020004" pitchFamily="2" charset="-34"/>
            </a:endParaRP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216" y="3648075"/>
            <a:ext cx="11303000" cy="4924425"/>
          </a:xfrm>
          <a:scene3d>
            <a:camera prst="perspectiveRelaxedModerately"/>
            <a:lightRig rig="threePt" dir="t"/>
          </a:scene3d>
        </p:spPr>
        <p:txBody>
          <a:bodyPr/>
          <a:lstStyle/>
          <a:p>
            <a:r>
              <a:rPr lang="en-US" sz="8000" dirty="0" smtClean="0">
                <a:solidFill>
                  <a:srgbClr val="FF0000"/>
                </a:solidFill>
              </a:rPr>
              <a:t>T ECHNOLOGICAL</a:t>
            </a:r>
          </a:p>
          <a:p>
            <a:r>
              <a:rPr lang="en-US" sz="8000" dirty="0" smtClean="0">
                <a:solidFill>
                  <a:srgbClr val="FFC000"/>
                </a:solidFill>
              </a:rPr>
              <a:t>P EDAGOGICAL</a:t>
            </a:r>
          </a:p>
          <a:p>
            <a:r>
              <a:rPr lang="en-US" sz="8000" dirty="0" smtClean="0">
                <a:solidFill>
                  <a:srgbClr val="92D050"/>
                </a:solidFill>
              </a:rPr>
              <a:t>C ONTENT</a:t>
            </a:r>
          </a:p>
          <a:p>
            <a:r>
              <a:rPr lang="en-US" sz="8000" dirty="0" smtClean="0">
                <a:solidFill>
                  <a:srgbClr val="00B050"/>
                </a:solidFill>
              </a:rPr>
              <a:t>K NOWLEDGE</a:t>
            </a:r>
          </a:p>
        </p:txBody>
      </p:sp>
      <p:pic>
        <p:nvPicPr>
          <p:cNvPr id="2050" name="Picture 2" descr="ผลการค้นหารูปภาพสำหรับ การเรียนการสอนในศตวรรษที่ 21 มือถื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02" y="2847975"/>
            <a:ext cx="4286250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ผลการค้นหารูปภาพสำหรับ การเรียนการสอนในศตวรรษที่ 21 มือถื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424" y="6085903"/>
            <a:ext cx="522392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7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25417" t="19630" r="24583" b="13704"/>
          <a:stretch/>
        </p:blipFill>
        <p:spPr>
          <a:xfrm>
            <a:off x="-25400" y="228600"/>
            <a:ext cx="12982968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7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24583" t="19630" r="25000" b="13704"/>
          <a:stretch/>
        </p:blipFill>
        <p:spPr>
          <a:xfrm>
            <a:off x="10160" y="0"/>
            <a:ext cx="1294740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8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24999" t="20371" r="25000" b="18889"/>
          <a:stretch/>
        </p:blipFill>
        <p:spPr>
          <a:xfrm>
            <a:off x="34693" y="0"/>
            <a:ext cx="12922875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4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25000" t="20370" r="25417" b="12222"/>
          <a:stretch/>
        </p:blipFill>
        <p:spPr>
          <a:xfrm>
            <a:off x="-62523" y="0"/>
            <a:ext cx="13020091" cy="975360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4216400" y="4648200"/>
            <a:ext cx="1074813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448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25139" t="22222" r="25277" b="25868"/>
          <a:stretch/>
        </p:blipFill>
        <p:spPr>
          <a:xfrm>
            <a:off x="56590" y="25400"/>
            <a:ext cx="13155180" cy="8737600"/>
          </a:xfrm>
          <a:prstGeom prst="rect">
            <a:avLst/>
          </a:prstGeom>
        </p:spPr>
      </p:pic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9770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2347" y="837742"/>
            <a:ext cx="4423410" cy="1020444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789305">
              <a:lnSpc>
                <a:spcPts val="3860"/>
              </a:lnSpc>
              <a:spcBef>
                <a:spcPts val="320"/>
              </a:spcBef>
            </a:pPr>
            <a:r>
              <a:rPr sz="3300" spc="-105" dirty="0">
                <a:solidFill>
                  <a:srgbClr val="000000"/>
                </a:solidFill>
              </a:rPr>
              <a:t>Elements </a:t>
            </a:r>
            <a:r>
              <a:rPr sz="3300" spc="-150" dirty="0">
                <a:solidFill>
                  <a:srgbClr val="000000"/>
                </a:solidFill>
              </a:rPr>
              <a:t>of the  </a:t>
            </a:r>
            <a:r>
              <a:rPr sz="3300" spc="-55" dirty="0">
                <a:solidFill>
                  <a:srgbClr val="000000"/>
                </a:solidFill>
              </a:rPr>
              <a:t>Programme</a:t>
            </a:r>
            <a:r>
              <a:rPr sz="3300" spc="-280" dirty="0">
                <a:solidFill>
                  <a:srgbClr val="000000"/>
                </a:solidFill>
              </a:rPr>
              <a:t> </a:t>
            </a:r>
            <a:r>
              <a:rPr sz="3300" spc="-130" dirty="0">
                <a:solidFill>
                  <a:srgbClr val="000000"/>
                </a:solidFill>
              </a:rPr>
              <a:t>Specification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518159" y="2048192"/>
            <a:ext cx="3989704" cy="551815"/>
          </a:xfrm>
          <a:prstGeom prst="rect">
            <a:avLst/>
          </a:prstGeom>
          <a:solidFill>
            <a:srgbClr val="5B92C7">
              <a:alpha val="50199"/>
            </a:srgbClr>
          </a:solidFill>
        </p:spPr>
        <p:txBody>
          <a:bodyPr vert="horz" wrap="square" lIns="0" tIns="64135" rIns="0" bIns="0" rtlCol="0">
            <a:spAutoFit/>
          </a:bodyPr>
          <a:lstStyle/>
          <a:p>
            <a:pPr marL="262255">
              <a:lnSpc>
                <a:spcPct val="100000"/>
              </a:lnSpc>
              <a:spcBef>
                <a:spcPts val="505"/>
              </a:spcBef>
            </a:pPr>
            <a:r>
              <a:rPr sz="2750" spc="-5" dirty="0">
                <a:latin typeface="Trebuchet MS"/>
                <a:cs typeface="Trebuchet MS"/>
              </a:rPr>
              <a:t>Aims </a:t>
            </a:r>
            <a:r>
              <a:rPr sz="2750" spc="-125" dirty="0">
                <a:latin typeface="Trebuchet MS"/>
                <a:cs typeface="Trebuchet MS"/>
              </a:rPr>
              <a:t>of the</a:t>
            </a:r>
            <a:r>
              <a:rPr sz="2750" spc="-475" dirty="0">
                <a:latin typeface="Trebuchet MS"/>
                <a:cs typeface="Trebuchet MS"/>
              </a:rPr>
              <a:t> </a:t>
            </a:r>
            <a:r>
              <a:rPr sz="2750" spc="-45" dirty="0">
                <a:latin typeface="Trebuchet MS"/>
                <a:cs typeface="Trebuchet MS"/>
              </a:rPr>
              <a:t>Programme</a:t>
            </a:r>
            <a:endParaRPr sz="27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8159" y="2993783"/>
            <a:ext cx="3989704" cy="3013075"/>
          </a:xfrm>
          <a:prstGeom prst="rect">
            <a:avLst/>
          </a:prstGeom>
          <a:solidFill>
            <a:srgbClr val="5B92C7">
              <a:alpha val="50199"/>
            </a:srgbClr>
          </a:solidFill>
        </p:spPr>
        <p:txBody>
          <a:bodyPr vert="horz" wrap="square" lIns="0" tIns="64135" rIns="0" bIns="0" rtlCol="0">
            <a:spAutoFit/>
          </a:bodyPr>
          <a:lstStyle/>
          <a:p>
            <a:pPr marL="125730" marR="174625" indent="-18415" algn="ctr">
              <a:lnSpc>
                <a:spcPct val="100000"/>
              </a:lnSpc>
              <a:spcBef>
                <a:spcPts val="505"/>
              </a:spcBef>
            </a:pPr>
            <a:r>
              <a:rPr sz="2750" spc="-70" dirty="0">
                <a:latin typeface="Trebuchet MS"/>
                <a:cs typeface="Trebuchet MS"/>
              </a:rPr>
              <a:t>Learning </a:t>
            </a:r>
            <a:r>
              <a:rPr sz="2750" spc="-45" dirty="0">
                <a:latin typeface="Trebuchet MS"/>
                <a:cs typeface="Trebuchet MS"/>
              </a:rPr>
              <a:t>Outcomes </a:t>
            </a:r>
            <a:r>
              <a:rPr sz="2750" spc="-125" dirty="0">
                <a:latin typeface="Trebuchet MS"/>
                <a:cs typeface="Trebuchet MS"/>
              </a:rPr>
              <a:t>of  the </a:t>
            </a:r>
            <a:r>
              <a:rPr sz="2750" spc="-65" dirty="0">
                <a:latin typeface="Trebuchet MS"/>
                <a:cs typeface="Trebuchet MS"/>
              </a:rPr>
              <a:t>Programme:  </a:t>
            </a:r>
            <a:r>
              <a:rPr sz="2200" spc="-55" dirty="0">
                <a:latin typeface="Trebuchet MS"/>
                <a:cs typeface="Trebuchet MS"/>
              </a:rPr>
              <a:t>Competences</a:t>
            </a:r>
            <a:r>
              <a:rPr sz="2200" spc="-170" dirty="0">
                <a:latin typeface="Trebuchet MS"/>
                <a:cs typeface="Trebuchet MS"/>
              </a:rPr>
              <a:t> </a:t>
            </a:r>
            <a:r>
              <a:rPr sz="2200" spc="-65" dirty="0">
                <a:latin typeface="Trebuchet MS"/>
                <a:cs typeface="Trebuchet MS"/>
              </a:rPr>
              <a:t>(Professional</a:t>
            </a:r>
            <a:r>
              <a:rPr sz="2200" spc="-170" dirty="0">
                <a:latin typeface="Trebuchet MS"/>
                <a:cs typeface="Trebuchet MS"/>
              </a:rPr>
              <a:t> </a:t>
            </a:r>
            <a:r>
              <a:rPr sz="2200" spc="-40" dirty="0">
                <a:latin typeface="Trebuchet MS"/>
                <a:cs typeface="Trebuchet MS"/>
              </a:rPr>
              <a:t>and </a:t>
            </a:r>
            <a:r>
              <a:rPr sz="2200" spc="-25" dirty="0">
                <a:latin typeface="Trebuchet MS"/>
                <a:cs typeface="Trebuchet MS"/>
              </a:rPr>
              <a:t> </a:t>
            </a:r>
            <a:r>
              <a:rPr sz="2200" spc="-80" dirty="0">
                <a:latin typeface="Trebuchet MS"/>
                <a:cs typeface="Trebuchet MS"/>
              </a:rPr>
              <a:t>Generic)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97950" y="2573527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69" h="420369">
                <a:moveTo>
                  <a:pt x="419938" y="210121"/>
                </a:moveTo>
                <a:lnTo>
                  <a:pt x="0" y="210121"/>
                </a:lnTo>
                <a:lnTo>
                  <a:pt x="209969" y="420255"/>
                </a:lnTo>
                <a:lnTo>
                  <a:pt x="419938" y="210121"/>
                </a:lnTo>
                <a:close/>
              </a:path>
              <a:path w="420369" h="420369">
                <a:moveTo>
                  <a:pt x="314959" y="0"/>
                </a:moveTo>
                <a:lnTo>
                  <a:pt x="104978" y="0"/>
                </a:lnTo>
                <a:lnTo>
                  <a:pt x="104978" y="210121"/>
                </a:lnTo>
                <a:lnTo>
                  <a:pt x="314959" y="210121"/>
                </a:lnTo>
                <a:lnTo>
                  <a:pt x="3149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974249" y="1987308"/>
            <a:ext cx="3693795" cy="5302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300" spc="-80" dirty="0">
                <a:latin typeface="Trebuchet MS"/>
                <a:cs typeface="Trebuchet MS"/>
              </a:rPr>
              <a:t>Process </a:t>
            </a:r>
            <a:r>
              <a:rPr sz="3300" spc="-100" dirty="0">
                <a:latin typeface="Trebuchet MS"/>
                <a:cs typeface="Trebuchet MS"/>
              </a:rPr>
              <a:t>informed</a:t>
            </a:r>
            <a:r>
              <a:rPr sz="3300" spc="-420" dirty="0">
                <a:latin typeface="Trebuchet MS"/>
                <a:cs typeface="Trebuchet MS"/>
              </a:rPr>
              <a:t> </a:t>
            </a:r>
            <a:r>
              <a:rPr sz="3300" spc="-140" dirty="0">
                <a:latin typeface="Trebuchet MS"/>
                <a:cs typeface="Trebuchet MS"/>
              </a:rPr>
              <a:t>by:</a:t>
            </a:r>
            <a:endParaRPr sz="33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47844" y="1251851"/>
            <a:ext cx="3230245" cy="5302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300" spc="-110" dirty="0">
                <a:latin typeface="Trebuchet MS"/>
                <a:cs typeface="Trebuchet MS"/>
              </a:rPr>
              <a:t>Trigger</a:t>
            </a:r>
            <a:r>
              <a:rPr sz="3300" spc="-265" dirty="0">
                <a:latin typeface="Trebuchet MS"/>
                <a:cs typeface="Trebuchet MS"/>
              </a:rPr>
              <a:t> </a:t>
            </a:r>
            <a:r>
              <a:rPr sz="3300" spc="-90" dirty="0">
                <a:latin typeface="Trebuchet MS"/>
                <a:cs typeface="Trebuchet MS"/>
              </a:rPr>
              <a:t>Questions:</a:t>
            </a:r>
            <a:endParaRPr sz="330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17631" y="3076600"/>
            <a:ext cx="3989704" cy="976630"/>
          </a:xfrm>
          <a:custGeom>
            <a:avLst/>
            <a:gdLst/>
            <a:ahLst/>
            <a:cxnLst/>
            <a:rect l="l" t="t" r="r" b="b"/>
            <a:pathLst>
              <a:path w="3989704" h="976629">
                <a:moveTo>
                  <a:pt x="0" y="0"/>
                </a:moveTo>
                <a:lnTo>
                  <a:pt x="3989489" y="0"/>
                </a:lnTo>
                <a:lnTo>
                  <a:pt x="3989489" y="976058"/>
                </a:lnTo>
                <a:lnTo>
                  <a:pt x="0" y="976058"/>
                </a:lnTo>
                <a:lnTo>
                  <a:pt x="0" y="0"/>
                </a:lnTo>
                <a:close/>
              </a:path>
            </a:pathLst>
          </a:custGeom>
          <a:solidFill>
            <a:srgbClr val="FBB053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17631" y="3126943"/>
            <a:ext cx="3989704" cy="866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77290" marR="868044" indent="-375920">
              <a:lnSpc>
                <a:spcPct val="100000"/>
              </a:lnSpc>
              <a:spcBef>
                <a:spcPts val="105"/>
              </a:spcBef>
            </a:pPr>
            <a:r>
              <a:rPr sz="2750" spc="-95" dirty="0">
                <a:latin typeface="Trebuchet MS"/>
                <a:cs typeface="Trebuchet MS"/>
              </a:rPr>
              <a:t>University</a:t>
            </a:r>
            <a:r>
              <a:rPr sz="2750" spc="-260" dirty="0">
                <a:latin typeface="Trebuchet MS"/>
                <a:cs typeface="Trebuchet MS"/>
              </a:rPr>
              <a:t> </a:t>
            </a:r>
            <a:r>
              <a:rPr sz="2750" spc="-80" dirty="0">
                <a:latin typeface="Trebuchet MS"/>
                <a:cs typeface="Trebuchet MS"/>
              </a:rPr>
              <a:t>Level  Descriptors</a:t>
            </a:r>
            <a:endParaRPr sz="275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17631" y="4258678"/>
            <a:ext cx="3989704" cy="976630"/>
          </a:xfrm>
          <a:custGeom>
            <a:avLst/>
            <a:gdLst/>
            <a:ahLst/>
            <a:cxnLst/>
            <a:rect l="l" t="t" r="r" b="b"/>
            <a:pathLst>
              <a:path w="3989704" h="976629">
                <a:moveTo>
                  <a:pt x="0" y="0"/>
                </a:moveTo>
                <a:lnTo>
                  <a:pt x="3989489" y="0"/>
                </a:lnTo>
                <a:lnTo>
                  <a:pt x="3989489" y="976045"/>
                </a:lnTo>
                <a:lnTo>
                  <a:pt x="0" y="976045"/>
                </a:lnTo>
                <a:lnTo>
                  <a:pt x="0" y="0"/>
                </a:lnTo>
                <a:close/>
              </a:path>
            </a:pathLst>
          </a:custGeom>
          <a:solidFill>
            <a:srgbClr val="FBB053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717631" y="4309021"/>
            <a:ext cx="3989704" cy="866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48945" marR="417830" indent="-98425">
              <a:lnSpc>
                <a:spcPct val="100000"/>
              </a:lnSpc>
              <a:spcBef>
                <a:spcPts val="105"/>
              </a:spcBef>
            </a:pPr>
            <a:r>
              <a:rPr sz="2750" spc="-114" dirty="0">
                <a:latin typeface="Trebuchet MS"/>
                <a:cs typeface="Trebuchet MS"/>
              </a:rPr>
              <a:t>Professional/Statutory  </a:t>
            </a:r>
            <a:r>
              <a:rPr sz="2750" spc="-50" dirty="0">
                <a:latin typeface="Trebuchet MS"/>
                <a:cs typeface="Trebuchet MS"/>
              </a:rPr>
              <a:t>Bodies</a:t>
            </a:r>
            <a:r>
              <a:rPr sz="2750" spc="-210" dirty="0">
                <a:latin typeface="Trebuchet MS"/>
                <a:cs typeface="Trebuchet MS"/>
              </a:rPr>
              <a:t> </a:t>
            </a:r>
            <a:r>
              <a:rPr sz="2750" spc="-80" dirty="0">
                <a:latin typeface="Trebuchet MS"/>
                <a:cs typeface="Trebuchet MS"/>
              </a:rPr>
              <a:t>Requirements</a:t>
            </a:r>
            <a:endParaRPr sz="275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17631" y="5383949"/>
            <a:ext cx="3989704" cy="551815"/>
          </a:xfrm>
          <a:custGeom>
            <a:avLst/>
            <a:gdLst/>
            <a:ahLst/>
            <a:cxnLst/>
            <a:rect l="l" t="t" r="r" b="b"/>
            <a:pathLst>
              <a:path w="3989704" h="551814">
                <a:moveTo>
                  <a:pt x="0" y="0"/>
                </a:moveTo>
                <a:lnTo>
                  <a:pt x="3989489" y="0"/>
                </a:lnTo>
                <a:lnTo>
                  <a:pt x="3989489" y="551688"/>
                </a:lnTo>
                <a:lnTo>
                  <a:pt x="0" y="551688"/>
                </a:lnTo>
                <a:lnTo>
                  <a:pt x="0" y="0"/>
                </a:lnTo>
                <a:close/>
              </a:path>
            </a:pathLst>
          </a:custGeom>
          <a:solidFill>
            <a:srgbClr val="FBB053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717631" y="5434291"/>
            <a:ext cx="3989704" cy="4457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3875">
              <a:lnSpc>
                <a:spcPct val="100000"/>
              </a:lnSpc>
              <a:spcBef>
                <a:spcPts val="105"/>
              </a:spcBef>
            </a:pPr>
            <a:r>
              <a:rPr sz="2750" spc="-130" dirty="0">
                <a:latin typeface="Trebuchet MS"/>
                <a:cs typeface="Trebuchet MS"/>
              </a:rPr>
              <a:t>Subject</a:t>
            </a:r>
            <a:r>
              <a:rPr sz="2750" spc="-200" dirty="0">
                <a:latin typeface="Trebuchet MS"/>
                <a:cs typeface="Trebuchet MS"/>
              </a:rPr>
              <a:t> </a:t>
            </a:r>
            <a:r>
              <a:rPr sz="2750" spc="-60" dirty="0">
                <a:latin typeface="Trebuchet MS"/>
                <a:cs typeface="Trebuchet MS"/>
              </a:rPr>
              <a:t>Benchmarks</a:t>
            </a:r>
            <a:endParaRPr sz="275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07649" y="3418154"/>
            <a:ext cx="314960" cy="315595"/>
          </a:xfrm>
          <a:custGeom>
            <a:avLst/>
            <a:gdLst/>
            <a:ahLst/>
            <a:cxnLst/>
            <a:rect l="l" t="t" r="r" b="b"/>
            <a:pathLst>
              <a:path w="314960" h="315595">
                <a:moveTo>
                  <a:pt x="314960" y="0"/>
                </a:moveTo>
                <a:lnTo>
                  <a:pt x="157480" y="0"/>
                </a:lnTo>
                <a:lnTo>
                  <a:pt x="0" y="157594"/>
                </a:lnTo>
                <a:lnTo>
                  <a:pt x="157480" y="315201"/>
                </a:lnTo>
                <a:lnTo>
                  <a:pt x="314960" y="315201"/>
                </a:lnTo>
                <a:lnTo>
                  <a:pt x="157480" y="157594"/>
                </a:lnTo>
                <a:lnTo>
                  <a:pt x="31496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07649" y="4573879"/>
            <a:ext cx="314960" cy="315595"/>
          </a:xfrm>
          <a:custGeom>
            <a:avLst/>
            <a:gdLst/>
            <a:ahLst/>
            <a:cxnLst/>
            <a:rect l="l" t="t" r="r" b="b"/>
            <a:pathLst>
              <a:path w="314960" h="315595">
                <a:moveTo>
                  <a:pt x="314960" y="0"/>
                </a:moveTo>
                <a:lnTo>
                  <a:pt x="157480" y="0"/>
                </a:lnTo>
                <a:lnTo>
                  <a:pt x="0" y="157594"/>
                </a:lnTo>
                <a:lnTo>
                  <a:pt x="157480" y="315201"/>
                </a:lnTo>
                <a:lnTo>
                  <a:pt x="314960" y="315201"/>
                </a:lnTo>
                <a:lnTo>
                  <a:pt x="157480" y="157594"/>
                </a:lnTo>
                <a:lnTo>
                  <a:pt x="31496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07649" y="5519470"/>
            <a:ext cx="314960" cy="315595"/>
          </a:xfrm>
          <a:custGeom>
            <a:avLst/>
            <a:gdLst/>
            <a:ahLst/>
            <a:cxnLst/>
            <a:rect l="l" t="t" r="r" b="b"/>
            <a:pathLst>
              <a:path w="314960" h="315595">
                <a:moveTo>
                  <a:pt x="314960" y="0"/>
                </a:moveTo>
                <a:lnTo>
                  <a:pt x="157480" y="0"/>
                </a:lnTo>
                <a:lnTo>
                  <a:pt x="0" y="157607"/>
                </a:lnTo>
                <a:lnTo>
                  <a:pt x="157480" y="315201"/>
                </a:lnTo>
                <a:lnTo>
                  <a:pt x="314960" y="315201"/>
                </a:lnTo>
                <a:lnTo>
                  <a:pt x="157480" y="157607"/>
                </a:lnTo>
                <a:lnTo>
                  <a:pt x="314960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02929" y="6145771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69" h="420370">
                <a:moveTo>
                  <a:pt x="419950" y="210121"/>
                </a:moveTo>
                <a:lnTo>
                  <a:pt x="0" y="210121"/>
                </a:lnTo>
                <a:lnTo>
                  <a:pt x="209981" y="420255"/>
                </a:lnTo>
                <a:lnTo>
                  <a:pt x="419950" y="210121"/>
                </a:lnTo>
                <a:close/>
              </a:path>
              <a:path w="420369" h="420370">
                <a:moveTo>
                  <a:pt x="314960" y="0"/>
                </a:moveTo>
                <a:lnTo>
                  <a:pt x="104990" y="0"/>
                </a:lnTo>
                <a:lnTo>
                  <a:pt x="104990" y="210121"/>
                </a:lnTo>
                <a:lnTo>
                  <a:pt x="314960" y="210121"/>
                </a:lnTo>
                <a:lnTo>
                  <a:pt x="314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18159" y="6566027"/>
            <a:ext cx="3989704" cy="1485900"/>
          </a:xfrm>
          <a:prstGeom prst="rect">
            <a:avLst/>
          </a:prstGeom>
          <a:solidFill>
            <a:srgbClr val="FF6962">
              <a:alpha val="50199"/>
            </a:srgbClr>
          </a:solidFill>
        </p:spPr>
        <p:txBody>
          <a:bodyPr vert="horz" wrap="square" lIns="0" tIns="76835" rIns="0" bIns="0" rtlCol="0">
            <a:spAutoFit/>
          </a:bodyPr>
          <a:lstStyle/>
          <a:p>
            <a:pPr marL="125730" marR="162560">
              <a:lnSpc>
                <a:spcPts val="2620"/>
              </a:lnSpc>
              <a:spcBef>
                <a:spcPts val="605"/>
              </a:spcBef>
            </a:pPr>
            <a:r>
              <a:rPr sz="2200" spc="-35" dirty="0">
                <a:latin typeface="Trebuchet MS"/>
                <a:cs typeface="Trebuchet MS"/>
              </a:rPr>
              <a:t>Programme </a:t>
            </a:r>
            <a:r>
              <a:rPr sz="2200" spc="-65" dirty="0">
                <a:latin typeface="Trebuchet MS"/>
                <a:cs typeface="Trebuchet MS"/>
              </a:rPr>
              <a:t>learning </a:t>
            </a:r>
            <a:r>
              <a:rPr sz="2200" spc="-45" dirty="0">
                <a:latin typeface="Trebuchet MS"/>
                <a:cs typeface="Trebuchet MS"/>
              </a:rPr>
              <a:t>outcomes  </a:t>
            </a:r>
            <a:r>
              <a:rPr sz="2200" spc="-35" dirty="0">
                <a:latin typeface="Trebuchet MS"/>
                <a:cs typeface="Trebuchet MS"/>
              </a:rPr>
              <a:t>broken</a:t>
            </a:r>
            <a:r>
              <a:rPr sz="2200" spc="-160" dirty="0">
                <a:latin typeface="Trebuchet MS"/>
                <a:cs typeface="Trebuchet MS"/>
              </a:rPr>
              <a:t> </a:t>
            </a:r>
            <a:r>
              <a:rPr sz="2200" spc="-5" dirty="0">
                <a:latin typeface="Trebuchet MS"/>
                <a:cs typeface="Trebuchet MS"/>
              </a:rPr>
              <a:t>down</a:t>
            </a:r>
            <a:r>
              <a:rPr sz="2200" spc="-160" dirty="0">
                <a:latin typeface="Trebuchet MS"/>
                <a:cs typeface="Trebuchet MS"/>
              </a:rPr>
              <a:t> </a:t>
            </a:r>
            <a:r>
              <a:rPr sz="2200" spc="-40" dirty="0">
                <a:latin typeface="Trebuchet MS"/>
                <a:cs typeface="Trebuchet MS"/>
              </a:rPr>
              <a:t>by</a:t>
            </a:r>
            <a:r>
              <a:rPr sz="2200" spc="-160" dirty="0">
                <a:latin typeface="Trebuchet MS"/>
                <a:cs typeface="Trebuchet MS"/>
              </a:rPr>
              <a:t> </a:t>
            </a:r>
            <a:r>
              <a:rPr sz="2200" spc="-85" dirty="0">
                <a:latin typeface="Trebuchet MS"/>
                <a:cs typeface="Trebuchet MS"/>
              </a:rPr>
              <a:t>level</a:t>
            </a:r>
            <a:r>
              <a:rPr sz="2200" spc="-155" dirty="0">
                <a:latin typeface="Trebuchet MS"/>
                <a:cs typeface="Trebuchet MS"/>
              </a:rPr>
              <a:t> </a:t>
            </a:r>
            <a:r>
              <a:rPr sz="2200" spc="-80" dirty="0">
                <a:latin typeface="Trebuchet MS"/>
                <a:cs typeface="Trebuchet MS"/>
              </a:rPr>
              <a:t>to</a:t>
            </a:r>
            <a:r>
              <a:rPr sz="2200" spc="-160" dirty="0">
                <a:latin typeface="Trebuchet MS"/>
                <a:cs typeface="Trebuchet MS"/>
              </a:rPr>
              <a:t> </a:t>
            </a:r>
            <a:r>
              <a:rPr sz="2200" spc="-60" dirty="0">
                <a:latin typeface="Trebuchet MS"/>
                <a:cs typeface="Trebuchet MS"/>
              </a:rPr>
              <a:t>ensure  </a:t>
            </a:r>
            <a:r>
              <a:rPr sz="2200" spc="-85" dirty="0">
                <a:latin typeface="Trebuchet MS"/>
                <a:cs typeface="Trebuchet MS"/>
              </a:rPr>
              <a:t>incremental </a:t>
            </a:r>
            <a:r>
              <a:rPr sz="2200" spc="-100" dirty="0">
                <a:latin typeface="Trebuchet MS"/>
                <a:cs typeface="Trebuchet MS"/>
              </a:rPr>
              <a:t>attainment </a:t>
            </a:r>
            <a:r>
              <a:rPr sz="2200" spc="-45" dirty="0">
                <a:latin typeface="Trebuchet MS"/>
                <a:cs typeface="Trebuchet MS"/>
              </a:rPr>
              <a:t>over  </a:t>
            </a:r>
            <a:r>
              <a:rPr sz="2200" spc="-70" dirty="0">
                <a:latin typeface="Trebuchet MS"/>
                <a:cs typeface="Trebuchet MS"/>
              </a:rPr>
              <a:t>duration </a:t>
            </a:r>
            <a:r>
              <a:rPr sz="2200" spc="-100" dirty="0">
                <a:latin typeface="Trebuchet MS"/>
                <a:cs typeface="Trebuchet MS"/>
              </a:rPr>
              <a:t>of</a:t>
            </a:r>
            <a:r>
              <a:rPr sz="2200" spc="-235" dirty="0">
                <a:latin typeface="Trebuchet MS"/>
                <a:cs typeface="Trebuchet MS"/>
              </a:rPr>
              <a:t> </a:t>
            </a:r>
            <a:r>
              <a:rPr sz="2200" spc="-55" dirty="0">
                <a:latin typeface="Trebuchet MS"/>
                <a:cs typeface="Trebuchet MS"/>
              </a:rPr>
              <a:t>course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32590" y="6915454"/>
            <a:ext cx="2204720" cy="1146175"/>
          </a:xfrm>
          <a:prstGeom prst="rect">
            <a:avLst/>
          </a:prstGeom>
          <a:solidFill>
            <a:srgbClr val="FF6962">
              <a:alpha val="50199"/>
            </a:srgbClr>
          </a:solidFill>
        </p:spPr>
        <p:txBody>
          <a:bodyPr vert="horz" wrap="square" lIns="0" tIns="76835" rIns="0" bIns="0" rtlCol="0">
            <a:spAutoFit/>
          </a:bodyPr>
          <a:lstStyle/>
          <a:p>
            <a:pPr marL="125730" marR="869950">
              <a:lnSpc>
                <a:spcPts val="2620"/>
              </a:lnSpc>
              <a:spcBef>
                <a:spcPts val="605"/>
              </a:spcBef>
            </a:pPr>
            <a:r>
              <a:rPr sz="2200" spc="25" dirty="0">
                <a:latin typeface="Trebuchet MS"/>
                <a:cs typeface="Trebuchet MS"/>
              </a:rPr>
              <a:t>Module  </a:t>
            </a:r>
            <a:r>
              <a:rPr sz="2200" spc="-55" dirty="0">
                <a:latin typeface="Trebuchet MS"/>
                <a:cs typeface="Trebuchet MS"/>
              </a:rPr>
              <a:t>Learning  </a:t>
            </a:r>
            <a:r>
              <a:rPr sz="2200" spc="-40" dirty="0">
                <a:latin typeface="Trebuchet MS"/>
                <a:cs typeface="Trebuchet MS"/>
              </a:rPr>
              <a:t>Outcomes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507649" y="7091362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70" h="420370">
                <a:moveTo>
                  <a:pt x="209981" y="0"/>
                </a:moveTo>
                <a:lnTo>
                  <a:pt x="209981" y="105067"/>
                </a:lnTo>
                <a:lnTo>
                  <a:pt x="0" y="105067"/>
                </a:lnTo>
                <a:lnTo>
                  <a:pt x="0" y="315188"/>
                </a:lnTo>
                <a:lnTo>
                  <a:pt x="209981" y="315188"/>
                </a:lnTo>
                <a:lnTo>
                  <a:pt x="209981" y="420255"/>
                </a:lnTo>
                <a:lnTo>
                  <a:pt x="419950" y="210134"/>
                </a:lnTo>
                <a:lnTo>
                  <a:pt x="2099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867230" y="6915454"/>
            <a:ext cx="1889760" cy="806450"/>
          </a:xfrm>
          <a:prstGeom prst="rect">
            <a:avLst/>
          </a:prstGeom>
          <a:solidFill>
            <a:srgbClr val="FF6962">
              <a:alpha val="50199"/>
            </a:srgbClr>
          </a:solidFill>
        </p:spPr>
        <p:txBody>
          <a:bodyPr vert="horz" wrap="square" lIns="0" tIns="76835" rIns="0" bIns="0" rtlCol="0">
            <a:spAutoFit/>
          </a:bodyPr>
          <a:lstStyle/>
          <a:p>
            <a:pPr marL="125730" marR="386080">
              <a:lnSpc>
                <a:spcPts val="2620"/>
              </a:lnSpc>
              <a:spcBef>
                <a:spcPts val="605"/>
              </a:spcBef>
            </a:pPr>
            <a:r>
              <a:rPr sz="2200" spc="25" dirty="0">
                <a:latin typeface="Trebuchet MS"/>
                <a:cs typeface="Trebuchet MS"/>
              </a:rPr>
              <a:t>Module  </a:t>
            </a:r>
            <a:r>
              <a:rPr sz="2200" spc="-40" dirty="0">
                <a:latin typeface="Trebuchet MS"/>
                <a:cs typeface="Trebuchet MS"/>
              </a:rPr>
              <a:t>Assessment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386910" y="6881228"/>
            <a:ext cx="1889760" cy="806450"/>
          </a:xfrm>
          <a:prstGeom prst="rect">
            <a:avLst/>
          </a:prstGeom>
          <a:solidFill>
            <a:srgbClr val="FF6962">
              <a:alpha val="50199"/>
            </a:srgbClr>
          </a:solidFill>
        </p:spPr>
        <p:txBody>
          <a:bodyPr vert="horz" wrap="square" lIns="0" tIns="76835" rIns="0" bIns="0" rtlCol="0">
            <a:spAutoFit/>
          </a:bodyPr>
          <a:lstStyle/>
          <a:p>
            <a:pPr marL="125730" marR="386080">
              <a:lnSpc>
                <a:spcPts val="2620"/>
              </a:lnSpc>
              <a:spcBef>
                <a:spcPts val="605"/>
              </a:spcBef>
            </a:pPr>
            <a:r>
              <a:rPr sz="2200" spc="-35" dirty="0">
                <a:latin typeface="Trebuchet MS"/>
                <a:cs typeface="Trebuchet MS"/>
              </a:rPr>
              <a:t>Assessment  </a:t>
            </a:r>
            <a:r>
              <a:rPr sz="2200" spc="-110" dirty="0">
                <a:latin typeface="Trebuchet MS"/>
                <a:cs typeface="Trebuchet MS"/>
              </a:rPr>
              <a:t>Criteria</a:t>
            </a:r>
            <a:endParaRPr sz="220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342289" y="7091362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70" h="420370">
                <a:moveTo>
                  <a:pt x="209981" y="0"/>
                </a:moveTo>
                <a:lnTo>
                  <a:pt x="209981" y="105067"/>
                </a:lnTo>
                <a:lnTo>
                  <a:pt x="0" y="105067"/>
                </a:lnTo>
                <a:lnTo>
                  <a:pt x="0" y="315188"/>
                </a:lnTo>
                <a:lnTo>
                  <a:pt x="209981" y="315188"/>
                </a:lnTo>
                <a:lnTo>
                  <a:pt x="209981" y="420255"/>
                </a:lnTo>
                <a:lnTo>
                  <a:pt x="419950" y="210134"/>
                </a:lnTo>
                <a:lnTo>
                  <a:pt x="2099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861969" y="7091362"/>
            <a:ext cx="420370" cy="420370"/>
          </a:xfrm>
          <a:custGeom>
            <a:avLst/>
            <a:gdLst/>
            <a:ahLst/>
            <a:cxnLst/>
            <a:rect l="l" t="t" r="r" b="b"/>
            <a:pathLst>
              <a:path w="420370" h="420370">
                <a:moveTo>
                  <a:pt x="209981" y="0"/>
                </a:moveTo>
                <a:lnTo>
                  <a:pt x="209981" y="105067"/>
                </a:lnTo>
                <a:lnTo>
                  <a:pt x="0" y="105067"/>
                </a:lnTo>
                <a:lnTo>
                  <a:pt x="0" y="315188"/>
                </a:lnTo>
                <a:lnTo>
                  <a:pt x="209981" y="315188"/>
                </a:lnTo>
                <a:lnTo>
                  <a:pt x="209981" y="420255"/>
                </a:lnTo>
                <a:lnTo>
                  <a:pt x="419950" y="210134"/>
                </a:lnTo>
                <a:lnTo>
                  <a:pt x="2099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725923" y="7982229"/>
            <a:ext cx="1873885" cy="4457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750" spc="-50" dirty="0">
                <a:latin typeface="Trebuchet MS"/>
                <a:cs typeface="Trebuchet MS"/>
              </a:rPr>
              <a:t>Outcome</a:t>
            </a:r>
            <a:r>
              <a:rPr sz="2750" spc="-245" dirty="0">
                <a:latin typeface="Trebuchet MS"/>
                <a:cs typeface="Trebuchet MS"/>
              </a:rPr>
              <a:t> </a:t>
            </a:r>
            <a:r>
              <a:rPr sz="2750" spc="-135" dirty="0">
                <a:latin typeface="Trebuchet MS"/>
                <a:cs typeface="Trebuchet MS"/>
              </a:rPr>
              <a:t>for</a:t>
            </a:r>
            <a:endParaRPr sz="275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25923" y="8402484"/>
            <a:ext cx="2132330" cy="866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750" spc="-80" dirty="0">
                <a:latin typeface="Trebuchet MS"/>
                <a:cs typeface="Trebuchet MS"/>
              </a:rPr>
              <a:t>Level</a:t>
            </a:r>
            <a:r>
              <a:rPr sz="2750" spc="-265" dirty="0">
                <a:latin typeface="Trebuchet MS"/>
                <a:cs typeface="Trebuchet MS"/>
              </a:rPr>
              <a:t> </a:t>
            </a:r>
            <a:r>
              <a:rPr sz="2750" spc="-100" dirty="0">
                <a:latin typeface="Trebuchet MS"/>
                <a:cs typeface="Trebuchet MS"/>
              </a:rPr>
              <a:t>Attained  </a:t>
            </a:r>
            <a:r>
              <a:rPr sz="2750" spc="-80" dirty="0">
                <a:latin typeface="Trebuchet MS"/>
                <a:cs typeface="Trebuchet MS"/>
              </a:rPr>
              <a:t>through:</a:t>
            </a:r>
            <a:endParaRPr sz="275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770533" y="7982229"/>
            <a:ext cx="1668145" cy="866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750" spc="135" dirty="0">
                <a:latin typeface="Trebuchet MS"/>
                <a:cs typeface="Trebuchet MS"/>
              </a:rPr>
              <a:t>A</a:t>
            </a:r>
            <a:r>
              <a:rPr sz="2750" spc="-260" dirty="0">
                <a:latin typeface="Trebuchet MS"/>
                <a:cs typeface="Trebuchet MS"/>
              </a:rPr>
              <a:t>tt</a:t>
            </a:r>
            <a:r>
              <a:rPr sz="2750" spc="-80" dirty="0">
                <a:latin typeface="Trebuchet MS"/>
                <a:cs typeface="Trebuchet MS"/>
              </a:rPr>
              <a:t>ainment  </a:t>
            </a:r>
            <a:r>
              <a:rPr sz="2750" spc="-125" dirty="0">
                <a:latin typeface="Trebuchet MS"/>
                <a:cs typeface="Trebuchet MS"/>
              </a:rPr>
              <a:t>verified</a:t>
            </a:r>
            <a:r>
              <a:rPr sz="2750" spc="-240" dirty="0">
                <a:latin typeface="Trebuchet MS"/>
                <a:cs typeface="Trebuchet MS"/>
              </a:rPr>
              <a:t> </a:t>
            </a:r>
            <a:r>
              <a:rPr sz="2750" spc="-120" dirty="0">
                <a:latin typeface="Trebuchet MS"/>
                <a:cs typeface="Trebuchet MS"/>
              </a:rPr>
              <a:t>by:</a:t>
            </a:r>
            <a:endParaRPr sz="275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395204" y="7982229"/>
            <a:ext cx="1935480" cy="1286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750" spc="-80" dirty="0">
                <a:latin typeface="Trebuchet MS"/>
                <a:cs typeface="Trebuchet MS"/>
              </a:rPr>
              <a:t>Grades  </a:t>
            </a:r>
            <a:r>
              <a:rPr sz="2750" spc="-85" dirty="0">
                <a:latin typeface="Trebuchet MS"/>
                <a:cs typeface="Trebuchet MS"/>
              </a:rPr>
              <a:t>awarded  </a:t>
            </a:r>
            <a:r>
              <a:rPr sz="2750" spc="-75" dirty="0">
                <a:latin typeface="Trebuchet MS"/>
                <a:cs typeface="Trebuchet MS"/>
              </a:rPr>
              <a:t>according</a:t>
            </a:r>
            <a:r>
              <a:rPr sz="2750" spc="-254" dirty="0">
                <a:latin typeface="Trebuchet MS"/>
                <a:cs typeface="Trebuchet MS"/>
              </a:rPr>
              <a:t> </a:t>
            </a:r>
            <a:r>
              <a:rPr sz="2750" spc="-150" dirty="0">
                <a:latin typeface="Trebuchet MS"/>
                <a:cs typeface="Trebuchet MS"/>
              </a:rPr>
              <a:t>to:</a:t>
            </a:r>
            <a:endParaRPr sz="275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812110" y="1943125"/>
            <a:ext cx="3989704" cy="976630"/>
          </a:xfrm>
          <a:prstGeom prst="rect">
            <a:avLst/>
          </a:prstGeom>
          <a:solidFill>
            <a:srgbClr val="D4FDD5">
              <a:alpha val="50199"/>
            </a:srgbClr>
          </a:solidFill>
        </p:spPr>
        <p:txBody>
          <a:bodyPr vert="horz" wrap="square" lIns="0" tIns="64135" rIns="0" bIns="0" rtlCol="0">
            <a:spAutoFit/>
          </a:bodyPr>
          <a:lstStyle/>
          <a:p>
            <a:pPr marL="1056640" marR="121285" indent="-930910">
              <a:lnSpc>
                <a:spcPct val="100000"/>
              </a:lnSpc>
              <a:spcBef>
                <a:spcPts val="505"/>
              </a:spcBef>
            </a:pPr>
            <a:r>
              <a:rPr sz="2750" spc="-35" dirty="0">
                <a:latin typeface="Trebuchet MS"/>
                <a:cs typeface="Trebuchet MS"/>
              </a:rPr>
              <a:t>What's </a:t>
            </a:r>
            <a:r>
              <a:rPr sz="2750" spc="-125" dirty="0">
                <a:latin typeface="Trebuchet MS"/>
                <a:cs typeface="Trebuchet MS"/>
              </a:rPr>
              <a:t>the </a:t>
            </a:r>
            <a:r>
              <a:rPr sz="2750" spc="-50" dirty="0">
                <a:latin typeface="Trebuchet MS"/>
                <a:cs typeface="Trebuchet MS"/>
              </a:rPr>
              <a:t>purpose </a:t>
            </a:r>
            <a:r>
              <a:rPr sz="2750" spc="-125" dirty="0">
                <a:latin typeface="Trebuchet MS"/>
                <a:cs typeface="Trebuchet MS"/>
              </a:rPr>
              <a:t>of</a:t>
            </a:r>
            <a:r>
              <a:rPr sz="2750" spc="-590" dirty="0">
                <a:latin typeface="Trebuchet MS"/>
                <a:cs typeface="Trebuchet MS"/>
              </a:rPr>
              <a:t> </a:t>
            </a:r>
            <a:r>
              <a:rPr sz="2750" spc="-125" dirty="0">
                <a:latin typeface="Trebuchet MS"/>
                <a:cs typeface="Trebuchet MS"/>
              </a:rPr>
              <a:t>the  </a:t>
            </a:r>
            <a:r>
              <a:rPr sz="2750" spc="-25" dirty="0">
                <a:latin typeface="Trebuchet MS"/>
                <a:cs typeface="Trebuchet MS"/>
              </a:rPr>
              <a:t>programme?</a:t>
            </a:r>
            <a:endParaRPr sz="275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812110" y="3939375"/>
            <a:ext cx="3989704" cy="1400810"/>
          </a:xfrm>
          <a:prstGeom prst="rect">
            <a:avLst/>
          </a:prstGeom>
          <a:solidFill>
            <a:srgbClr val="D4FDD5">
              <a:alpha val="50199"/>
            </a:srgbClr>
          </a:solidFill>
        </p:spPr>
        <p:txBody>
          <a:bodyPr vert="horz" wrap="square" lIns="0" tIns="64135" rIns="0" bIns="0" rtlCol="0">
            <a:spAutoFit/>
          </a:bodyPr>
          <a:lstStyle/>
          <a:p>
            <a:pPr marL="230504" marR="297180" algn="ctr">
              <a:lnSpc>
                <a:spcPct val="100000"/>
              </a:lnSpc>
              <a:spcBef>
                <a:spcPts val="505"/>
              </a:spcBef>
            </a:pPr>
            <a:r>
              <a:rPr sz="2750" spc="-70" dirty="0">
                <a:latin typeface="Trebuchet MS"/>
                <a:cs typeface="Trebuchet MS"/>
              </a:rPr>
              <a:t>What </a:t>
            </a:r>
            <a:r>
              <a:rPr sz="2750" spc="-30" dirty="0">
                <a:latin typeface="Trebuchet MS"/>
                <a:cs typeface="Trebuchet MS"/>
              </a:rPr>
              <a:t>should </a:t>
            </a:r>
            <a:r>
              <a:rPr sz="2750" spc="-100" dirty="0">
                <a:latin typeface="Trebuchet MS"/>
                <a:cs typeface="Trebuchet MS"/>
              </a:rPr>
              <a:t>students  </a:t>
            </a:r>
            <a:r>
              <a:rPr sz="2750" spc="-5" dirty="0">
                <a:latin typeface="Trebuchet MS"/>
                <a:cs typeface="Trebuchet MS"/>
              </a:rPr>
              <a:t>know</a:t>
            </a:r>
            <a:r>
              <a:rPr sz="2750" spc="-200" dirty="0">
                <a:latin typeface="Trebuchet MS"/>
                <a:cs typeface="Trebuchet MS"/>
              </a:rPr>
              <a:t> </a:t>
            </a:r>
            <a:r>
              <a:rPr sz="2750" spc="-50" dirty="0">
                <a:latin typeface="Trebuchet MS"/>
                <a:cs typeface="Trebuchet MS"/>
              </a:rPr>
              <a:t>and</a:t>
            </a:r>
            <a:r>
              <a:rPr sz="2750" spc="-204" dirty="0">
                <a:latin typeface="Trebuchet MS"/>
                <a:cs typeface="Trebuchet MS"/>
              </a:rPr>
              <a:t> </a:t>
            </a:r>
            <a:r>
              <a:rPr sz="2750" spc="-70" dirty="0">
                <a:latin typeface="Trebuchet MS"/>
                <a:cs typeface="Trebuchet MS"/>
              </a:rPr>
              <a:t>be</a:t>
            </a:r>
            <a:r>
              <a:rPr sz="2750" spc="-200" dirty="0">
                <a:latin typeface="Trebuchet MS"/>
                <a:cs typeface="Trebuchet MS"/>
              </a:rPr>
              <a:t> </a:t>
            </a:r>
            <a:r>
              <a:rPr sz="2750" spc="-95" dirty="0">
                <a:latin typeface="Trebuchet MS"/>
                <a:cs typeface="Trebuchet MS"/>
              </a:rPr>
              <a:t>able</a:t>
            </a:r>
            <a:r>
              <a:rPr sz="2750" spc="-200" dirty="0">
                <a:latin typeface="Trebuchet MS"/>
                <a:cs typeface="Trebuchet MS"/>
              </a:rPr>
              <a:t> </a:t>
            </a:r>
            <a:r>
              <a:rPr sz="2750" spc="-95" dirty="0">
                <a:latin typeface="Trebuchet MS"/>
                <a:cs typeface="Trebuchet MS"/>
              </a:rPr>
              <a:t>to</a:t>
            </a:r>
            <a:r>
              <a:rPr sz="2750" spc="-200" dirty="0">
                <a:latin typeface="Trebuchet MS"/>
                <a:cs typeface="Trebuchet MS"/>
              </a:rPr>
              <a:t> </a:t>
            </a:r>
            <a:r>
              <a:rPr sz="2750" spc="15" dirty="0">
                <a:latin typeface="Trebuchet MS"/>
                <a:cs typeface="Trebuchet MS"/>
              </a:rPr>
              <a:t>do  </a:t>
            </a:r>
            <a:r>
              <a:rPr sz="2750" spc="25" dirty="0">
                <a:latin typeface="Trebuchet MS"/>
                <a:cs typeface="Trebuchet MS"/>
              </a:rPr>
              <a:t>on</a:t>
            </a:r>
            <a:r>
              <a:rPr sz="2750" spc="-200" dirty="0">
                <a:latin typeface="Trebuchet MS"/>
                <a:cs typeface="Trebuchet MS"/>
              </a:rPr>
              <a:t> </a:t>
            </a:r>
            <a:r>
              <a:rPr sz="2750" spc="-45" dirty="0">
                <a:latin typeface="Trebuchet MS"/>
                <a:cs typeface="Trebuchet MS"/>
              </a:rPr>
              <a:t>completion?</a:t>
            </a:r>
            <a:endParaRPr sz="2750">
              <a:latin typeface="Trebuchet MS"/>
              <a:cs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37083" t="47037" r="37083" b="22593"/>
          <a:stretch/>
        </p:blipFill>
        <p:spPr>
          <a:xfrm>
            <a:off x="193966" y="2520225"/>
            <a:ext cx="12763602" cy="7497467"/>
          </a:xfrm>
          <a:prstGeom prst="rect">
            <a:avLst/>
          </a:prstGeom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96160" y="77172"/>
            <a:ext cx="8412480" cy="14773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9600" kern="0" dirty="0" smtClean="0">
                <a:solidFill>
                  <a:schemeClr val="tx1"/>
                </a:solidFill>
                <a:latin typeface="TH Krub" panose="02000506040000020004" pitchFamily="2" charset="-34"/>
                <a:cs typeface="TH Krub" panose="02000506040000020004" pitchFamily="2" charset="-34"/>
              </a:rPr>
              <a:t>ตาราง </a:t>
            </a:r>
            <a:r>
              <a:rPr lang="en-US" sz="9600" kern="0" dirty="0" smtClean="0">
                <a:solidFill>
                  <a:schemeClr val="tx1"/>
                </a:solidFill>
                <a:latin typeface="TH Krub" panose="02000506040000020004" pitchFamily="2" charset="-34"/>
                <a:cs typeface="TH Krub" panose="02000506040000020004" pitchFamily="2" charset="-34"/>
              </a:rPr>
              <a:t>OLA</a:t>
            </a:r>
            <a:endParaRPr lang="th-TH" sz="9600" kern="0" dirty="0">
              <a:solidFill>
                <a:schemeClr val="tx1"/>
              </a:solidFill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26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37084" t="31111" r="37082" b="40741"/>
          <a:stretch/>
        </p:blipFill>
        <p:spPr>
          <a:xfrm>
            <a:off x="-127000" y="1554500"/>
            <a:ext cx="13084568" cy="8503899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5802529" y="4615190"/>
            <a:ext cx="1399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dirty="0">
                <a:latin typeface="TH Krub" panose="02000506040000020004" pitchFamily="2" charset="-34"/>
                <a:cs typeface="TH Krub" panose="02000506040000020004" pitchFamily="2" charset="-34"/>
              </a:rPr>
              <a:t>ตาราง </a:t>
            </a:r>
            <a:r>
              <a:rPr lang="en-US" dirty="0">
                <a:latin typeface="TH Krub" panose="02000506040000020004" pitchFamily="2" charset="-34"/>
                <a:cs typeface="TH Krub" panose="02000506040000020004" pitchFamily="2" charset="-34"/>
              </a:rPr>
              <a:t>OLA</a:t>
            </a:r>
            <a:endParaRPr lang="th-TH" dirty="0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2296160" y="77172"/>
            <a:ext cx="8412480" cy="14773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chemeClr val="bg1"/>
                </a:solidFill>
                <a:latin typeface="Trebuchet MS"/>
                <a:ea typeface="+mn-ea"/>
                <a:cs typeface="Trebuchet M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9600" kern="0" dirty="0" smtClean="0">
                <a:solidFill>
                  <a:schemeClr val="tx1"/>
                </a:solidFill>
                <a:latin typeface="TH Krub" panose="02000506040000020004" pitchFamily="2" charset="-34"/>
                <a:cs typeface="TH Krub" panose="02000506040000020004" pitchFamily="2" charset="-34"/>
              </a:rPr>
              <a:t>ตาราง </a:t>
            </a:r>
            <a:r>
              <a:rPr lang="en-US" sz="9600" kern="0" dirty="0" smtClean="0">
                <a:solidFill>
                  <a:schemeClr val="tx1"/>
                </a:solidFill>
                <a:latin typeface="TH Krub" panose="02000506040000020004" pitchFamily="2" charset="-34"/>
                <a:cs typeface="TH Krub" panose="02000506040000020004" pitchFamily="2" charset="-34"/>
              </a:rPr>
              <a:t>OLA</a:t>
            </a:r>
            <a:endParaRPr lang="th-TH" sz="9600" kern="0" dirty="0">
              <a:solidFill>
                <a:schemeClr val="tx1"/>
              </a:solidFill>
              <a:latin typeface="TH Krub" panose="02000506040000020004" pitchFamily="2" charset="-34"/>
              <a:cs typeface="TH Krub" panose="0200050604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04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52190" y="0"/>
            <a:ext cx="9752965" cy="9753600"/>
          </a:xfrm>
          <a:custGeom>
            <a:avLst/>
            <a:gdLst/>
            <a:ahLst/>
            <a:cxnLst/>
            <a:rect l="l" t="t" r="r" b="b"/>
            <a:pathLst>
              <a:path w="9752965" h="9753600">
                <a:moveTo>
                  <a:pt x="0" y="9753600"/>
                </a:moveTo>
                <a:lnTo>
                  <a:pt x="9752609" y="9753600"/>
                </a:lnTo>
                <a:lnTo>
                  <a:pt x="9752609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175" cy="9753600"/>
          </a:xfrm>
          <a:custGeom>
            <a:avLst/>
            <a:gdLst/>
            <a:ahLst/>
            <a:cxnLst/>
            <a:rect l="l" t="t" r="r" b="b"/>
            <a:pathLst>
              <a:path w="3175" h="9753600">
                <a:moveTo>
                  <a:pt x="0" y="9753600"/>
                </a:moveTo>
                <a:lnTo>
                  <a:pt x="3125" y="9753600"/>
                </a:lnTo>
                <a:lnTo>
                  <a:pt x="3125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25" y="14020"/>
            <a:ext cx="3249295" cy="9725660"/>
          </a:xfrm>
          <a:custGeom>
            <a:avLst/>
            <a:gdLst/>
            <a:ahLst/>
            <a:cxnLst/>
            <a:rect l="l" t="t" r="r" b="b"/>
            <a:pathLst>
              <a:path w="3249295" h="9725660">
                <a:moveTo>
                  <a:pt x="0" y="0"/>
                </a:moveTo>
                <a:lnTo>
                  <a:pt x="3249064" y="0"/>
                </a:lnTo>
                <a:lnTo>
                  <a:pt x="3249064" y="9725559"/>
                </a:lnTo>
                <a:lnTo>
                  <a:pt x="0" y="972555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68700" y="1714512"/>
            <a:ext cx="9144000" cy="6703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" y="3635819"/>
            <a:ext cx="3139260" cy="132087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1449070">
              <a:lnSpc>
                <a:spcPts val="5000"/>
              </a:lnSpc>
              <a:spcBef>
                <a:spcPts val="300"/>
              </a:spcBef>
            </a:pPr>
            <a:r>
              <a:rPr sz="4200" b="1" spc="-150" dirty="0">
                <a:solidFill>
                  <a:srgbClr val="797979"/>
                </a:solidFill>
                <a:latin typeface="DejaVu Sans"/>
                <a:cs typeface="DejaVu Sans"/>
              </a:rPr>
              <a:t>course  description…</a:t>
            </a:r>
            <a:endParaRPr sz="4200" spc="-150" dirty="0">
              <a:latin typeface="DejaVu Sans"/>
              <a:cs typeface="DejaVu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52190" y="0"/>
            <a:ext cx="9752965" cy="9753600"/>
          </a:xfrm>
          <a:custGeom>
            <a:avLst/>
            <a:gdLst/>
            <a:ahLst/>
            <a:cxnLst/>
            <a:rect l="l" t="t" r="r" b="b"/>
            <a:pathLst>
              <a:path w="9752965" h="9753600">
                <a:moveTo>
                  <a:pt x="0" y="9753600"/>
                </a:moveTo>
                <a:lnTo>
                  <a:pt x="9752609" y="9753600"/>
                </a:lnTo>
                <a:lnTo>
                  <a:pt x="9752609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175" cy="9753600"/>
          </a:xfrm>
          <a:custGeom>
            <a:avLst/>
            <a:gdLst/>
            <a:ahLst/>
            <a:cxnLst/>
            <a:rect l="l" t="t" r="r" b="b"/>
            <a:pathLst>
              <a:path w="3175" h="9753600">
                <a:moveTo>
                  <a:pt x="0" y="9753600"/>
                </a:moveTo>
                <a:lnTo>
                  <a:pt x="3125" y="9753600"/>
                </a:lnTo>
                <a:lnTo>
                  <a:pt x="3125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25" y="11036"/>
            <a:ext cx="3249295" cy="9732010"/>
          </a:xfrm>
          <a:custGeom>
            <a:avLst/>
            <a:gdLst/>
            <a:ahLst/>
            <a:cxnLst/>
            <a:rect l="l" t="t" r="r" b="b"/>
            <a:pathLst>
              <a:path w="3249295" h="9732010">
                <a:moveTo>
                  <a:pt x="0" y="0"/>
                </a:moveTo>
                <a:lnTo>
                  <a:pt x="3249064" y="0"/>
                </a:lnTo>
                <a:lnTo>
                  <a:pt x="3249064" y="9731531"/>
                </a:lnTo>
                <a:lnTo>
                  <a:pt x="0" y="97315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35400" y="2819400"/>
            <a:ext cx="3835400" cy="375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72500" y="2819400"/>
            <a:ext cx="3797300" cy="375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7996" y="3522268"/>
            <a:ext cx="3209925" cy="38856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ts val="5020"/>
              </a:lnSpc>
              <a:spcBef>
                <a:spcPts val="100"/>
              </a:spcBef>
            </a:pPr>
            <a:r>
              <a:rPr sz="4200" b="1" spc="-300" dirty="0">
                <a:solidFill>
                  <a:srgbClr val="797979"/>
                </a:solidFill>
                <a:latin typeface="DejaVu Sans"/>
                <a:cs typeface="DejaVu Sans"/>
              </a:rPr>
              <a:t>How are you</a:t>
            </a:r>
            <a:endParaRPr sz="4200" spc="-300" dirty="0">
              <a:latin typeface="DejaVu Sans"/>
              <a:cs typeface="DejaVu Sans"/>
            </a:endParaRPr>
          </a:p>
          <a:p>
            <a:pPr marL="12700" marR="5080" indent="1388110">
              <a:lnSpc>
                <a:spcPts val="5000"/>
              </a:lnSpc>
              <a:spcBef>
                <a:spcPts val="180"/>
              </a:spcBef>
            </a:pPr>
            <a:r>
              <a:rPr sz="4200" b="1" spc="-300" dirty="0">
                <a:solidFill>
                  <a:srgbClr val="797979"/>
                </a:solidFill>
                <a:latin typeface="DejaVu Sans"/>
                <a:cs typeface="DejaVu Sans"/>
              </a:rPr>
              <a:t>going to  teaching these</a:t>
            </a:r>
            <a:endParaRPr sz="4200" spc="-300" dirty="0">
              <a:latin typeface="DejaVu Sans"/>
              <a:cs typeface="DejaVu Sans"/>
            </a:endParaRPr>
          </a:p>
          <a:p>
            <a:pPr marL="1887855" marR="5080" indent="-490220">
              <a:lnSpc>
                <a:spcPts val="5000"/>
              </a:lnSpc>
            </a:pPr>
            <a:r>
              <a:rPr sz="4200" b="1" spc="-300" dirty="0">
                <a:solidFill>
                  <a:srgbClr val="797979"/>
                </a:solidFill>
                <a:latin typeface="DejaVu Sans"/>
                <a:cs typeface="DejaVu Sans"/>
              </a:rPr>
              <a:t>learning  units?</a:t>
            </a:r>
            <a:endParaRPr sz="4200" spc="-300" dirty="0">
              <a:latin typeface="DejaVu Sans"/>
              <a:cs typeface="DejaVu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มุมมน 7"/>
          <p:cNvSpPr/>
          <p:nvPr/>
        </p:nvSpPr>
        <p:spPr>
          <a:xfrm>
            <a:off x="657352" y="1600200"/>
            <a:ext cx="11636248" cy="7391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7352" y="51695"/>
            <a:ext cx="11963400" cy="136704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-100" dirty="0">
                <a:latin typeface="Arial"/>
                <a:cs typeface="Arial"/>
              </a:rPr>
              <a:t>C</a:t>
            </a:r>
            <a:r>
              <a:rPr sz="4800" spc="-100" dirty="0" smtClean="0">
                <a:latin typeface="Arial"/>
                <a:cs typeface="Arial"/>
              </a:rPr>
              <a:t>an </a:t>
            </a:r>
            <a:r>
              <a:rPr sz="4800" spc="-150" dirty="0">
                <a:latin typeface="Arial"/>
                <a:cs typeface="Arial"/>
              </a:rPr>
              <a:t>you answer </a:t>
            </a:r>
            <a:r>
              <a:rPr sz="4800" spc="-120" dirty="0">
                <a:latin typeface="Arial"/>
                <a:cs typeface="Arial"/>
              </a:rPr>
              <a:t>these </a:t>
            </a:r>
            <a:r>
              <a:rPr sz="4800" spc="-140" dirty="0">
                <a:latin typeface="Arial"/>
                <a:cs typeface="Arial"/>
              </a:rPr>
              <a:t>following </a:t>
            </a:r>
            <a:r>
              <a:rPr sz="4800" spc="-110" dirty="0">
                <a:latin typeface="Arial"/>
                <a:cs typeface="Arial"/>
              </a:rPr>
              <a:t>questions</a:t>
            </a:r>
            <a:r>
              <a:rPr sz="4800" spc="610" dirty="0">
                <a:latin typeface="Arial"/>
                <a:cs typeface="Arial"/>
              </a:rPr>
              <a:t> </a:t>
            </a:r>
            <a:r>
              <a:rPr sz="4800" spc="-75" dirty="0" smtClean="0">
                <a:latin typeface="Arial"/>
                <a:cs typeface="Arial"/>
              </a:rPr>
              <a:t>?:</a:t>
            </a:r>
            <a:r>
              <a:rPr lang="th-TH" sz="4000" spc="-75" dirty="0" smtClean="0">
                <a:latin typeface="Arial"/>
                <a:cs typeface="Arial"/>
              </a:rPr>
              <a:t/>
            </a:r>
            <a:br>
              <a:rPr lang="th-TH" sz="4000" spc="-75" dirty="0" smtClean="0">
                <a:latin typeface="Arial"/>
                <a:cs typeface="Arial"/>
              </a:rPr>
            </a:br>
            <a:endParaRPr sz="4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83944" y="3117389"/>
            <a:ext cx="215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445" dirty="0">
                <a:latin typeface="Arial"/>
                <a:cs typeface="Arial"/>
              </a:rPr>
              <a:t>•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22765" y="4361989"/>
            <a:ext cx="215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445" dirty="0">
                <a:latin typeface="Arial"/>
                <a:cs typeface="Arial"/>
              </a:rPr>
              <a:t>•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91894" y="6781800"/>
            <a:ext cx="2159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445" dirty="0">
                <a:latin typeface="Arial"/>
                <a:cs typeface="Arial"/>
              </a:rPr>
              <a:t>•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49400" y="1752600"/>
            <a:ext cx="8535035" cy="6906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4980" marR="22225" indent="-462280">
              <a:lnSpc>
                <a:spcPct val="102099"/>
              </a:lnSpc>
              <a:buSzPct val="75000"/>
              <a:buChar char="•"/>
              <a:tabLst>
                <a:tab pos="474345" algn="l"/>
                <a:tab pos="475615" algn="l"/>
              </a:tabLst>
            </a:pPr>
            <a:r>
              <a:rPr lang="en-US" sz="4000" spc="-135" dirty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sz="4000" spc="-135" dirty="0" smtClean="0">
                <a:solidFill>
                  <a:srgbClr val="FF0000"/>
                </a:solidFill>
                <a:latin typeface="Arial"/>
                <a:cs typeface="Arial"/>
              </a:rPr>
              <a:t>hat </a:t>
            </a:r>
            <a:r>
              <a:rPr sz="4000" spc="-150" dirty="0">
                <a:latin typeface="Arial"/>
                <a:cs typeface="Arial"/>
              </a:rPr>
              <a:t>is </a:t>
            </a:r>
            <a:r>
              <a:rPr sz="4000" spc="-125" dirty="0">
                <a:latin typeface="Arial"/>
                <a:cs typeface="Arial"/>
              </a:rPr>
              <a:t>the </a:t>
            </a:r>
            <a:r>
              <a:rPr sz="4000" spc="-180" dirty="0">
                <a:latin typeface="Arial"/>
                <a:cs typeface="Arial"/>
              </a:rPr>
              <a:t>learning </a:t>
            </a:r>
            <a:r>
              <a:rPr sz="4000" spc="-85" dirty="0">
                <a:latin typeface="Arial"/>
                <a:cs typeface="Arial"/>
              </a:rPr>
              <a:t>outcomes </a:t>
            </a:r>
            <a:r>
              <a:rPr sz="4000" spc="-114" dirty="0">
                <a:latin typeface="Arial"/>
                <a:cs typeface="Arial"/>
              </a:rPr>
              <a:t>of each  </a:t>
            </a:r>
            <a:r>
              <a:rPr sz="4000" spc="-100" dirty="0">
                <a:latin typeface="Arial"/>
                <a:cs typeface="Arial"/>
              </a:rPr>
              <a:t>course </a:t>
            </a:r>
            <a:r>
              <a:rPr sz="4000" spc="-185" dirty="0">
                <a:latin typeface="Arial"/>
                <a:cs typeface="Arial"/>
              </a:rPr>
              <a:t>in </a:t>
            </a:r>
            <a:r>
              <a:rPr sz="4000" spc="-170" dirty="0">
                <a:latin typeface="Arial"/>
                <a:cs typeface="Arial"/>
              </a:rPr>
              <a:t>your</a:t>
            </a:r>
            <a:r>
              <a:rPr sz="4000" spc="275" dirty="0">
                <a:latin typeface="Arial"/>
                <a:cs typeface="Arial"/>
              </a:rPr>
              <a:t> </a:t>
            </a:r>
            <a:r>
              <a:rPr sz="4000" spc="-135" dirty="0">
                <a:latin typeface="Arial"/>
                <a:cs typeface="Arial"/>
              </a:rPr>
              <a:t>curriculum?</a:t>
            </a:r>
            <a:endParaRPr sz="4000" dirty="0">
              <a:latin typeface="Arial"/>
              <a:cs typeface="Arial"/>
            </a:endParaRPr>
          </a:p>
          <a:p>
            <a:pPr marL="474980" marR="1018540">
              <a:lnSpc>
                <a:spcPct val="102099"/>
              </a:lnSpc>
            </a:pPr>
            <a:r>
              <a:rPr lang="en-US" sz="4000" spc="-135" dirty="0" smtClean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sz="4000" spc="-135" dirty="0" smtClean="0">
                <a:solidFill>
                  <a:srgbClr val="FF0000"/>
                </a:solidFill>
                <a:latin typeface="Arial"/>
                <a:cs typeface="Arial"/>
              </a:rPr>
              <a:t>hat </a:t>
            </a:r>
            <a:r>
              <a:rPr sz="4000" spc="-150" dirty="0">
                <a:latin typeface="Arial"/>
                <a:cs typeface="Arial"/>
              </a:rPr>
              <a:t>is </a:t>
            </a:r>
            <a:r>
              <a:rPr sz="4000" spc="-125" dirty="0">
                <a:latin typeface="Arial"/>
                <a:cs typeface="Arial"/>
              </a:rPr>
              <a:t>the </a:t>
            </a:r>
            <a:r>
              <a:rPr sz="4000" spc="-170" dirty="0">
                <a:latin typeface="Arial"/>
                <a:cs typeface="Arial"/>
              </a:rPr>
              <a:t>linkage </a:t>
            </a:r>
            <a:r>
              <a:rPr sz="4000" spc="-110" dirty="0">
                <a:latin typeface="Arial"/>
                <a:cs typeface="Arial"/>
              </a:rPr>
              <a:t>between </a:t>
            </a:r>
            <a:r>
              <a:rPr sz="4000" spc="-114" dirty="0">
                <a:latin typeface="Arial"/>
                <a:cs typeface="Arial"/>
              </a:rPr>
              <a:t>each  </a:t>
            </a:r>
            <a:r>
              <a:rPr sz="4000" spc="-100" dirty="0">
                <a:latin typeface="Arial"/>
                <a:cs typeface="Arial"/>
              </a:rPr>
              <a:t>course </a:t>
            </a:r>
            <a:r>
              <a:rPr sz="4000" spc="-185" dirty="0">
                <a:latin typeface="Arial"/>
                <a:cs typeface="Arial"/>
              </a:rPr>
              <a:t>in </a:t>
            </a:r>
            <a:r>
              <a:rPr sz="4000" spc="-125" dirty="0">
                <a:latin typeface="Arial"/>
                <a:cs typeface="Arial"/>
              </a:rPr>
              <a:t>the </a:t>
            </a:r>
            <a:r>
              <a:rPr sz="4000" spc="-150" dirty="0">
                <a:latin typeface="Arial"/>
                <a:cs typeface="Arial"/>
              </a:rPr>
              <a:t>same</a:t>
            </a:r>
            <a:r>
              <a:rPr sz="4000" spc="385" dirty="0">
                <a:latin typeface="Arial"/>
                <a:cs typeface="Arial"/>
              </a:rPr>
              <a:t> </a:t>
            </a:r>
            <a:r>
              <a:rPr sz="4000" spc="-150" dirty="0">
                <a:latin typeface="Arial"/>
                <a:cs typeface="Arial"/>
              </a:rPr>
              <a:t>series?</a:t>
            </a:r>
            <a:endParaRPr sz="4000" dirty="0">
              <a:latin typeface="Arial"/>
              <a:cs typeface="Arial"/>
            </a:endParaRPr>
          </a:p>
          <a:p>
            <a:pPr marL="474980" marR="5080">
              <a:lnSpc>
                <a:spcPct val="102099"/>
              </a:lnSpc>
            </a:pPr>
            <a:r>
              <a:rPr lang="en-US" sz="4000" spc="-135" dirty="0" smtClean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sz="4000" spc="-135" dirty="0" smtClean="0">
                <a:solidFill>
                  <a:srgbClr val="FF0000"/>
                </a:solidFill>
                <a:latin typeface="Arial"/>
                <a:cs typeface="Arial"/>
              </a:rPr>
              <a:t>hat </a:t>
            </a:r>
            <a:r>
              <a:rPr sz="4000" spc="-150" dirty="0">
                <a:latin typeface="Arial"/>
                <a:cs typeface="Arial"/>
              </a:rPr>
              <a:t>is </a:t>
            </a:r>
            <a:r>
              <a:rPr sz="4000" spc="-125" dirty="0">
                <a:latin typeface="Arial"/>
                <a:cs typeface="Arial"/>
              </a:rPr>
              <a:t>the </a:t>
            </a:r>
            <a:r>
              <a:rPr sz="4000" spc="-170" dirty="0">
                <a:latin typeface="Arial"/>
                <a:cs typeface="Arial"/>
              </a:rPr>
              <a:t>linkage </a:t>
            </a:r>
            <a:r>
              <a:rPr sz="4000" spc="-110" dirty="0">
                <a:latin typeface="Arial"/>
                <a:cs typeface="Arial"/>
              </a:rPr>
              <a:t>between </a:t>
            </a:r>
            <a:r>
              <a:rPr sz="4000" spc="-125" dirty="0">
                <a:latin typeface="Arial"/>
                <a:cs typeface="Arial"/>
              </a:rPr>
              <a:t>the </a:t>
            </a:r>
            <a:r>
              <a:rPr sz="4000" spc="-105" dirty="0">
                <a:latin typeface="Arial"/>
                <a:cs typeface="Arial"/>
              </a:rPr>
              <a:t>core  </a:t>
            </a:r>
            <a:r>
              <a:rPr sz="4000" spc="-85" dirty="0">
                <a:latin typeface="Arial"/>
                <a:cs typeface="Arial"/>
              </a:rPr>
              <a:t>courses, </a:t>
            </a:r>
            <a:r>
              <a:rPr sz="4000" spc="-125" dirty="0">
                <a:latin typeface="Arial"/>
                <a:cs typeface="Arial"/>
              </a:rPr>
              <a:t>the </a:t>
            </a:r>
            <a:r>
              <a:rPr sz="4000" spc="-100" dirty="0">
                <a:latin typeface="Arial"/>
                <a:cs typeface="Arial"/>
              </a:rPr>
              <a:t>options </a:t>
            </a:r>
            <a:r>
              <a:rPr sz="4000" spc="-85" dirty="0">
                <a:latin typeface="Arial"/>
                <a:cs typeface="Arial"/>
              </a:rPr>
              <a:t>courses, </a:t>
            </a:r>
            <a:r>
              <a:rPr sz="4000" spc="-125" dirty="0">
                <a:latin typeface="Arial"/>
                <a:cs typeface="Arial"/>
              </a:rPr>
              <a:t>and the  </a:t>
            </a:r>
            <a:r>
              <a:rPr sz="4000" spc="-180" dirty="0">
                <a:latin typeface="Arial"/>
                <a:cs typeface="Arial"/>
              </a:rPr>
              <a:t>free </a:t>
            </a:r>
            <a:r>
              <a:rPr sz="4000" spc="-140" dirty="0">
                <a:latin typeface="Arial"/>
                <a:cs typeface="Arial"/>
              </a:rPr>
              <a:t>elective </a:t>
            </a:r>
            <a:r>
              <a:rPr sz="4000" spc="-105" dirty="0">
                <a:latin typeface="Arial"/>
                <a:cs typeface="Arial"/>
              </a:rPr>
              <a:t>courses? </a:t>
            </a:r>
            <a:r>
              <a:rPr sz="4000" spc="-200" dirty="0">
                <a:latin typeface="Arial"/>
                <a:cs typeface="Arial"/>
              </a:rPr>
              <a:t>Why </a:t>
            </a:r>
            <a:r>
              <a:rPr sz="4000" spc="-40" dirty="0">
                <a:latin typeface="Arial"/>
                <a:cs typeface="Arial"/>
              </a:rPr>
              <a:t>do </a:t>
            </a:r>
            <a:r>
              <a:rPr sz="4000" spc="-150" dirty="0">
                <a:latin typeface="Arial"/>
                <a:cs typeface="Arial"/>
              </a:rPr>
              <a:t>you  </a:t>
            </a:r>
            <a:r>
              <a:rPr sz="4000" spc="-114" dirty="0">
                <a:latin typeface="Arial"/>
                <a:cs typeface="Arial"/>
              </a:rPr>
              <a:t>design </a:t>
            </a:r>
            <a:r>
              <a:rPr sz="4000" spc="-135" dirty="0">
                <a:latin typeface="Arial"/>
                <a:cs typeface="Arial"/>
              </a:rPr>
              <a:t>that</a:t>
            </a:r>
            <a:r>
              <a:rPr sz="4000" spc="110" dirty="0">
                <a:latin typeface="Arial"/>
                <a:cs typeface="Arial"/>
              </a:rPr>
              <a:t> </a:t>
            </a:r>
            <a:r>
              <a:rPr sz="4000" spc="-170" dirty="0">
                <a:latin typeface="Arial"/>
                <a:cs typeface="Arial"/>
              </a:rPr>
              <a:t>way?</a:t>
            </a:r>
            <a:endParaRPr sz="4000" dirty="0">
              <a:latin typeface="Arial"/>
              <a:cs typeface="Arial"/>
            </a:endParaRPr>
          </a:p>
          <a:p>
            <a:pPr marL="474980" marR="1440815">
              <a:lnSpc>
                <a:spcPct val="102099"/>
              </a:lnSpc>
            </a:pPr>
            <a:r>
              <a:rPr lang="en-US" sz="4000" spc="-135" dirty="0" smtClean="0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sz="4000" spc="-135" dirty="0" smtClean="0">
                <a:solidFill>
                  <a:srgbClr val="FF0000"/>
                </a:solidFill>
                <a:latin typeface="Arial"/>
                <a:cs typeface="Arial"/>
              </a:rPr>
              <a:t>hat </a:t>
            </a:r>
            <a:r>
              <a:rPr sz="4000" spc="-150" dirty="0">
                <a:latin typeface="Arial"/>
                <a:cs typeface="Arial"/>
              </a:rPr>
              <a:t>is </a:t>
            </a:r>
            <a:r>
              <a:rPr sz="4000" spc="-125" dirty="0">
                <a:latin typeface="Arial"/>
                <a:cs typeface="Arial"/>
              </a:rPr>
              <a:t>the </a:t>
            </a:r>
            <a:r>
              <a:rPr sz="4000" spc="-155" dirty="0">
                <a:latin typeface="Arial"/>
                <a:cs typeface="Arial"/>
              </a:rPr>
              <a:t>programme </a:t>
            </a:r>
            <a:r>
              <a:rPr sz="4000" spc="-180" dirty="0">
                <a:latin typeface="Arial"/>
                <a:cs typeface="Arial"/>
              </a:rPr>
              <a:t>learning  </a:t>
            </a:r>
            <a:r>
              <a:rPr sz="4000" spc="-85" dirty="0">
                <a:latin typeface="Arial"/>
                <a:cs typeface="Arial"/>
              </a:rPr>
              <a:t>outcomes </a:t>
            </a:r>
            <a:r>
              <a:rPr sz="4000" spc="-114" dirty="0">
                <a:latin typeface="Arial"/>
                <a:cs typeface="Arial"/>
              </a:rPr>
              <a:t>of </a:t>
            </a:r>
            <a:r>
              <a:rPr sz="4000" spc="-150" dirty="0">
                <a:latin typeface="Arial"/>
                <a:cs typeface="Arial"/>
              </a:rPr>
              <a:t>you</a:t>
            </a:r>
            <a:r>
              <a:rPr sz="4000" spc="165" dirty="0">
                <a:latin typeface="Arial"/>
                <a:cs typeface="Arial"/>
              </a:rPr>
              <a:t> </a:t>
            </a:r>
            <a:r>
              <a:rPr sz="4000" spc="-135" dirty="0">
                <a:latin typeface="Arial"/>
                <a:cs typeface="Arial"/>
              </a:rPr>
              <a:t>curriculum?</a:t>
            </a:r>
            <a:endParaRPr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631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52190" y="0"/>
            <a:ext cx="9752965" cy="9753600"/>
          </a:xfrm>
          <a:custGeom>
            <a:avLst/>
            <a:gdLst/>
            <a:ahLst/>
            <a:cxnLst/>
            <a:rect l="l" t="t" r="r" b="b"/>
            <a:pathLst>
              <a:path w="9752965" h="9753600">
                <a:moveTo>
                  <a:pt x="0" y="9753600"/>
                </a:moveTo>
                <a:lnTo>
                  <a:pt x="9752609" y="9753600"/>
                </a:lnTo>
                <a:lnTo>
                  <a:pt x="9752609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175" cy="9753600"/>
          </a:xfrm>
          <a:custGeom>
            <a:avLst/>
            <a:gdLst/>
            <a:ahLst/>
            <a:cxnLst/>
            <a:rect l="l" t="t" r="r" b="b"/>
            <a:pathLst>
              <a:path w="3175" h="9753600">
                <a:moveTo>
                  <a:pt x="0" y="9753600"/>
                </a:moveTo>
                <a:lnTo>
                  <a:pt x="3125" y="9753600"/>
                </a:lnTo>
                <a:lnTo>
                  <a:pt x="3125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25" y="14020"/>
            <a:ext cx="3249295" cy="9725660"/>
          </a:xfrm>
          <a:custGeom>
            <a:avLst/>
            <a:gdLst/>
            <a:ahLst/>
            <a:cxnLst/>
            <a:rect l="l" t="t" r="r" b="b"/>
            <a:pathLst>
              <a:path w="3249295" h="9725660">
                <a:moveTo>
                  <a:pt x="0" y="0"/>
                </a:moveTo>
                <a:lnTo>
                  <a:pt x="3249064" y="0"/>
                </a:lnTo>
                <a:lnTo>
                  <a:pt x="3249064" y="9725559"/>
                </a:lnTo>
                <a:lnTo>
                  <a:pt x="0" y="972555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51200" y="1003300"/>
            <a:ext cx="9740900" cy="1914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51200" y="2853270"/>
            <a:ext cx="1948179" cy="19148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99379" y="2853270"/>
            <a:ext cx="5844540" cy="19473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043919" y="2853270"/>
            <a:ext cx="1948179" cy="2044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51200" y="4800600"/>
            <a:ext cx="1948179" cy="19148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99379" y="4800600"/>
            <a:ext cx="1948179" cy="19311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47559" y="4800600"/>
            <a:ext cx="3896360" cy="19473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043919" y="4800600"/>
            <a:ext cx="1948179" cy="19311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51200" y="6683019"/>
            <a:ext cx="9724644" cy="189906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44424" y="3635819"/>
            <a:ext cx="2994963" cy="132087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435609" marR="5080" indent="-423545">
              <a:lnSpc>
                <a:spcPts val="5000"/>
              </a:lnSpc>
              <a:spcBef>
                <a:spcPts val="300"/>
              </a:spcBef>
            </a:pPr>
            <a:r>
              <a:rPr sz="4200" b="1" spc="-150" dirty="0">
                <a:solidFill>
                  <a:srgbClr val="797979"/>
                </a:solidFill>
                <a:latin typeface="DejaVu Sans"/>
                <a:cs typeface="DejaVu Sans"/>
              </a:rPr>
              <a:t>Culminating  Outcomes</a:t>
            </a:r>
            <a:endParaRPr sz="4200" spc="-150" dirty="0">
              <a:latin typeface="DejaVu Sans"/>
              <a:cs typeface="DejaVu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43775" y="4985423"/>
            <a:ext cx="385889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DejaVu Sans"/>
                <a:cs typeface="DejaVu Sans"/>
              </a:rPr>
              <a:t>Overarching Outcomes</a:t>
            </a:r>
            <a:endParaRPr sz="3200" dirty="0">
              <a:latin typeface="DejaVu Sans"/>
              <a:cs typeface="DejaVu San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068128" y="6289573"/>
            <a:ext cx="0" cy="1324610"/>
          </a:xfrm>
          <a:custGeom>
            <a:avLst/>
            <a:gdLst/>
            <a:ahLst/>
            <a:cxnLst/>
            <a:rect l="l" t="t" r="r" b="b"/>
            <a:pathLst>
              <a:path h="1324609">
                <a:moveTo>
                  <a:pt x="0" y="0"/>
                </a:moveTo>
                <a:lnTo>
                  <a:pt x="0" y="1324267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61448" y="6101613"/>
            <a:ext cx="213360" cy="213360"/>
          </a:xfrm>
          <a:custGeom>
            <a:avLst/>
            <a:gdLst/>
            <a:ahLst/>
            <a:cxnLst/>
            <a:rect l="l" t="t" r="r" b="b"/>
            <a:pathLst>
              <a:path w="213359" h="213360">
                <a:moveTo>
                  <a:pt x="106679" y="0"/>
                </a:moveTo>
                <a:lnTo>
                  <a:pt x="0" y="213360"/>
                </a:lnTo>
                <a:lnTo>
                  <a:pt x="213360" y="213360"/>
                </a:lnTo>
                <a:lnTo>
                  <a:pt x="1066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378465" y="5763424"/>
            <a:ext cx="1037590" cy="0"/>
          </a:xfrm>
          <a:custGeom>
            <a:avLst/>
            <a:gdLst/>
            <a:ahLst/>
            <a:cxnLst/>
            <a:rect l="l" t="t" r="r" b="b"/>
            <a:pathLst>
              <a:path w="1037590">
                <a:moveTo>
                  <a:pt x="0" y="0"/>
                </a:moveTo>
                <a:lnTo>
                  <a:pt x="1011580" y="0"/>
                </a:lnTo>
                <a:lnTo>
                  <a:pt x="1036980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90045" y="5656745"/>
            <a:ext cx="213360" cy="213360"/>
          </a:xfrm>
          <a:custGeom>
            <a:avLst/>
            <a:gdLst/>
            <a:ahLst/>
            <a:cxnLst/>
            <a:rect l="l" t="t" r="r" b="b"/>
            <a:pathLst>
              <a:path w="213359" h="213360">
                <a:moveTo>
                  <a:pt x="0" y="0"/>
                </a:moveTo>
                <a:lnTo>
                  <a:pt x="0" y="213360"/>
                </a:lnTo>
                <a:lnTo>
                  <a:pt x="213359" y="10667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52190" y="0"/>
            <a:ext cx="9752965" cy="9753600"/>
          </a:xfrm>
          <a:custGeom>
            <a:avLst/>
            <a:gdLst/>
            <a:ahLst/>
            <a:cxnLst/>
            <a:rect l="l" t="t" r="r" b="b"/>
            <a:pathLst>
              <a:path w="9752965" h="9753600">
                <a:moveTo>
                  <a:pt x="0" y="9753600"/>
                </a:moveTo>
                <a:lnTo>
                  <a:pt x="9752609" y="9753600"/>
                </a:lnTo>
                <a:lnTo>
                  <a:pt x="9752609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175" cy="9753600"/>
          </a:xfrm>
          <a:custGeom>
            <a:avLst/>
            <a:gdLst/>
            <a:ahLst/>
            <a:cxnLst/>
            <a:rect l="l" t="t" r="r" b="b"/>
            <a:pathLst>
              <a:path w="3175" h="9753600">
                <a:moveTo>
                  <a:pt x="0" y="9753600"/>
                </a:moveTo>
                <a:lnTo>
                  <a:pt x="3125" y="9753600"/>
                </a:lnTo>
                <a:lnTo>
                  <a:pt x="3125" y="0"/>
                </a:lnTo>
                <a:lnTo>
                  <a:pt x="0" y="0"/>
                </a:lnTo>
                <a:lnTo>
                  <a:pt x="0" y="9753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25" y="14020"/>
            <a:ext cx="3249295" cy="9725660"/>
          </a:xfrm>
          <a:custGeom>
            <a:avLst/>
            <a:gdLst/>
            <a:ahLst/>
            <a:cxnLst/>
            <a:rect l="l" t="t" r="r" b="b"/>
            <a:pathLst>
              <a:path w="3249295" h="9725660">
                <a:moveTo>
                  <a:pt x="0" y="0"/>
                </a:moveTo>
                <a:lnTo>
                  <a:pt x="3249064" y="0"/>
                </a:lnTo>
                <a:lnTo>
                  <a:pt x="3249064" y="9725559"/>
                </a:lnTo>
                <a:lnTo>
                  <a:pt x="0" y="972555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30600" y="1460500"/>
            <a:ext cx="9169400" cy="6716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3399" y="3635819"/>
            <a:ext cx="2806065" cy="3244478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989330" algn="r">
              <a:lnSpc>
                <a:spcPts val="5000"/>
              </a:lnSpc>
              <a:spcBef>
                <a:spcPts val="300"/>
              </a:spcBef>
            </a:pPr>
            <a:r>
              <a:rPr sz="4200" b="1" spc="-300" dirty="0">
                <a:solidFill>
                  <a:srgbClr val="797979"/>
                </a:solidFill>
                <a:latin typeface="DejaVu Sans"/>
                <a:cs typeface="DejaVu Sans"/>
              </a:rPr>
              <a:t>building  blocks of  learning  (enabling  outcomes)…</a:t>
            </a:r>
            <a:endParaRPr sz="4200" spc="-300" dirty="0">
              <a:latin typeface="DejaVu Sans"/>
              <a:cs typeface="DejaVu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25" y="19786"/>
            <a:ext cx="3249295" cy="9733915"/>
          </a:xfrm>
          <a:custGeom>
            <a:avLst/>
            <a:gdLst/>
            <a:ahLst/>
            <a:cxnLst/>
            <a:rect l="l" t="t" r="r" b="b"/>
            <a:pathLst>
              <a:path w="3249295" h="9733915">
                <a:moveTo>
                  <a:pt x="0" y="0"/>
                </a:moveTo>
                <a:lnTo>
                  <a:pt x="3249064" y="0"/>
                </a:lnTo>
                <a:lnTo>
                  <a:pt x="3249064" y="9733813"/>
                </a:lnTo>
                <a:lnTo>
                  <a:pt x="0" y="97338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83000" y="6667500"/>
            <a:ext cx="5308600" cy="17129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83000" y="4914900"/>
            <a:ext cx="5308600" cy="1739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17000" y="4914900"/>
            <a:ext cx="1765300" cy="34780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95000" y="4914900"/>
            <a:ext cx="1778000" cy="34780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83000" y="3162300"/>
            <a:ext cx="5308600" cy="172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17000" y="3162300"/>
            <a:ext cx="1752600" cy="172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795000" y="1409700"/>
            <a:ext cx="1765300" cy="3479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83000" y="1422400"/>
            <a:ext cx="3530600" cy="1714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39000" y="1422400"/>
            <a:ext cx="1752600" cy="17145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17000" y="1422400"/>
            <a:ext cx="1765300" cy="17145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29755" t="30138" r="25730" b="7037"/>
          <a:stretch/>
        </p:blipFill>
        <p:spPr>
          <a:xfrm>
            <a:off x="1016000" y="762000"/>
            <a:ext cx="11582400" cy="899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9511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ผลการค้นหารูปภาพสำหรับ one day or day one you dec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304800"/>
            <a:ext cx="13592175" cy="905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19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1255" y="2035028"/>
            <a:ext cx="11682829" cy="56714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371600"/>
            <a:ext cx="9710281" cy="3514725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3302000" y="5257800"/>
            <a:ext cx="6013813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13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2018-2019</a:t>
            </a:r>
            <a:endParaRPr lang="th-TH" sz="13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84982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3974271"/>
            <a:ext cx="8382000" cy="5877426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0"/>
            <a:ext cx="7620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214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0" y="4495800"/>
            <a:ext cx="7587391" cy="4342951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00" y="1143000"/>
            <a:ext cx="6172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748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160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16000" y="1752600"/>
            <a:ext cx="11430000" cy="4416594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/>
          <a:lstStyle/>
          <a:p>
            <a:r>
              <a:rPr lang="en-US" sz="28700" dirty="0" smtClean="0">
                <a:solidFill>
                  <a:srgbClr val="FF0000"/>
                </a:solidFill>
                <a:latin typeface="Impact" panose="020B0806030902050204" pitchFamily="34" charset="0"/>
              </a:rPr>
              <a:t>CHANGE</a:t>
            </a:r>
            <a:endParaRPr lang="th-TH" sz="287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291645" y="7696200"/>
            <a:ext cx="7666355" cy="523220"/>
          </a:xfrm>
        </p:spPr>
        <p:txBody>
          <a:bodyPr/>
          <a:lstStyle/>
          <a:p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8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8" name="Picture 4" descr="ผลการค้นหารูปภาพสำหรับ disruptive ch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7568" cy="933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88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7700" y="0"/>
            <a:ext cx="117094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36000" y="2184400"/>
            <a:ext cx="213360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b="1" spc="-1664" dirty="0">
                <a:solidFill>
                  <a:srgbClr val="797979"/>
                </a:solidFill>
                <a:latin typeface="Arial"/>
                <a:cs typeface="Arial"/>
              </a:rPr>
              <a:t>H</a:t>
            </a:r>
            <a:r>
              <a:rPr sz="10000" b="1" spc="-2215" dirty="0">
                <a:solidFill>
                  <a:srgbClr val="797979"/>
                </a:solidFill>
                <a:latin typeface="Arial"/>
                <a:cs typeface="Arial"/>
              </a:rPr>
              <a:t>A</a:t>
            </a:r>
            <a:r>
              <a:rPr sz="10000" b="1" spc="-1310" dirty="0">
                <a:solidFill>
                  <a:srgbClr val="797979"/>
                </a:solidFill>
                <a:latin typeface="Arial"/>
                <a:cs typeface="Arial"/>
              </a:rPr>
              <a:t>T</a:t>
            </a:r>
            <a:endParaRPr sz="10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54668" y="3416604"/>
            <a:ext cx="22167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45" dirty="0">
                <a:solidFill>
                  <a:srgbClr val="A9A9A9"/>
                </a:solidFill>
                <a:latin typeface="Trebuchet MS"/>
                <a:cs typeface="Trebuchet MS"/>
              </a:rPr>
              <a:t>happens </a:t>
            </a:r>
            <a:r>
              <a:rPr sz="2800" spc="-85" dirty="0">
                <a:solidFill>
                  <a:srgbClr val="A9A9A9"/>
                </a:solidFill>
                <a:latin typeface="Trebuchet MS"/>
                <a:cs typeface="Trebuchet MS"/>
              </a:rPr>
              <a:t>in</a:t>
            </a:r>
            <a:r>
              <a:rPr sz="2800" spc="-430" dirty="0">
                <a:solidFill>
                  <a:srgbClr val="A9A9A9"/>
                </a:solidFill>
                <a:latin typeface="Trebuchet MS"/>
                <a:cs typeface="Trebuchet MS"/>
              </a:rPr>
              <a:t> </a:t>
            </a:r>
            <a:r>
              <a:rPr sz="2800" spc="-130" dirty="0">
                <a:solidFill>
                  <a:srgbClr val="A9A9A9"/>
                </a:solidFill>
                <a:latin typeface="Trebuchet MS"/>
                <a:cs typeface="Trebuchet MS"/>
              </a:rPr>
              <a:t>the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27955" y="990600"/>
            <a:ext cx="2921000" cy="459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0" b="1" spc="-5520" dirty="0">
                <a:latin typeface="Arial"/>
                <a:cs typeface="Arial"/>
              </a:rPr>
              <a:t>W</a:t>
            </a:r>
            <a:endParaRPr sz="30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70900" y="3530600"/>
            <a:ext cx="275463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b="1" spc="-1710" dirty="0">
                <a:solidFill>
                  <a:srgbClr val="D6D6D6"/>
                </a:solidFill>
                <a:latin typeface="Arial"/>
                <a:cs typeface="Arial"/>
              </a:rPr>
              <a:t>ORLD</a:t>
            </a:r>
            <a:endParaRPr sz="10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73800" y="4787900"/>
            <a:ext cx="5037455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0" b="1" spc="-2505" dirty="0">
                <a:solidFill>
                  <a:srgbClr val="3DACFF"/>
                </a:solidFill>
                <a:latin typeface="Arial"/>
                <a:cs typeface="Arial"/>
              </a:rPr>
              <a:t>TOD</a:t>
            </a:r>
            <a:r>
              <a:rPr sz="15000" b="1" spc="-3320" dirty="0">
                <a:solidFill>
                  <a:srgbClr val="3DACFF"/>
                </a:solidFill>
                <a:latin typeface="Arial"/>
                <a:cs typeface="Arial"/>
              </a:rPr>
              <a:t>A</a:t>
            </a:r>
            <a:r>
              <a:rPr sz="15000" b="1" spc="-2205" dirty="0">
                <a:solidFill>
                  <a:srgbClr val="3DACFF"/>
                </a:solidFill>
                <a:latin typeface="Arial"/>
                <a:cs typeface="Arial"/>
              </a:rPr>
              <a:t>Y</a:t>
            </a:r>
            <a:endParaRPr sz="150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</TotalTime>
  <Words>528</Words>
  <Application>Microsoft Office PowerPoint</Application>
  <PresentationFormat>กำหนดเอง</PresentationFormat>
  <Paragraphs>128</Paragraphs>
  <Slides>69</Slides>
  <Notes>12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69</vt:i4>
      </vt:variant>
    </vt:vector>
  </HeadingPairs>
  <TitlesOfParts>
    <vt:vector size="78" baseType="lpstr">
      <vt:lpstr>Arial</vt:lpstr>
      <vt:lpstr>Calibri</vt:lpstr>
      <vt:lpstr>Cordia New</vt:lpstr>
      <vt:lpstr>DejaVu Sans</vt:lpstr>
      <vt:lpstr>Impact</vt:lpstr>
      <vt:lpstr>TH Fah kwang</vt:lpstr>
      <vt:lpstr>TH Krub</vt:lpstr>
      <vt:lpstr>Trebuchet MS</vt:lpstr>
      <vt:lpstr>Office Theme</vt:lpstr>
      <vt:lpstr>ENSURING</vt:lpstr>
      <vt:lpstr>TQF</vt:lpstr>
      <vt:lpstr>งานนำเสนอ PowerPoint</vt:lpstr>
      <vt:lpstr>งานนำเสนอ PowerPoint</vt:lpstr>
      <vt:lpstr>อาจารย์มืออาชีพ</vt:lpstr>
      <vt:lpstr>Can you answer these following questions ?: </vt:lpstr>
      <vt:lpstr>CHANGE</vt:lpstr>
      <vt:lpstr>งานนำเสนอ PowerPoint</vt:lpstr>
      <vt:lpstr>W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internet of  (EVERY)THING …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This is OUR EDUCATION SYSTEM</vt:lpstr>
      <vt:lpstr>งานนำเสนอ PowerPoint</vt:lpstr>
      <vt:lpstr>งานนำเสนอ PowerPoint</vt:lpstr>
      <vt:lpstr>“PROCESS” is what we design…</vt:lpstr>
      <vt:lpstr>ENGAGEMENT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ครุศาสตร์ กับการบริการสังคม</vt:lpstr>
      <vt:lpstr>can you answer these following questions ?:</vt:lpstr>
      <vt:lpstr>งานนำเสนอ PowerPoint</vt:lpstr>
      <vt:lpstr>งานนำเสนอ PowerPoint</vt:lpstr>
      <vt:lpstr>งานนำเสนอ PowerPoint</vt:lpstr>
      <vt:lpstr>This is WHAT WE MUST  DO</vt:lpstr>
      <vt:lpstr>WHAT</vt:lpstr>
      <vt:lpstr>WHAT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Elements of the  Programme Specification</vt:lpstr>
      <vt:lpstr>งานนำเสนอ PowerPoint</vt:lpstr>
      <vt:lpstr>งานนำเสนอ PowerPoint</vt:lpstr>
      <vt:lpstr>course  description…</vt:lpstr>
      <vt:lpstr>งานนำเสนอ PowerPoint</vt:lpstr>
      <vt:lpstr>งานนำเสนอ PowerPoint</vt:lpstr>
      <vt:lpstr>building  blocks of  learning  (enabling  outcomes)…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ENSURING</dc:title>
  <dc:creator>user</dc:creator>
  <cp:lastModifiedBy>user</cp:lastModifiedBy>
  <cp:revision>87</cp:revision>
  <cp:lastPrinted>2018-02-27T10:08:30Z</cp:lastPrinted>
  <dcterms:created xsi:type="dcterms:W3CDTF">2018-02-10T10:15:24Z</dcterms:created>
  <dcterms:modified xsi:type="dcterms:W3CDTF">2018-05-16T11:02:16Z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2018-02-10T00:00:00Z</vt:filetime>
  </property>
</Properties>
</file>