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  <p:sldId id="257" r:id="rId3"/>
  </p:sldIdLst>
  <p:sldSz cx="2159952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/>
    <p:restoredTop sz="94626"/>
  </p:normalViewPr>
  <p:slideViewPr>
    <p:cSldViewPr snapToGrid="0">
      <p:cViewPr>
        <p:scale>
          <a:sx n="50" d="100"/>
          <a:sy n="50" d="100"/>
        </p:scale>
        <p:origin x="1308" y="-110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8248329"/>
            <a:ext cx="18359596" cy="17546649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26471644"/>
            <a:ext cx="16199644" cy="12168318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22C5-5E62-1749-9595-36B1B605F7A3}" type="datetimeFigureOut">
              <a:rPr lang="en-TH" smtClean="0"/>
              <a:t>02/28/2023</a:t>
            </a:fld>
            <a:endParaRPr lang="en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695C-E04C-2747-B9C4-C7B6B668DF38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007721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22C5-5E62-1749-9595-36B1B605F7A3}" type="datetimeFigureOut">
              <a:rPr lang="en-TH" smtClean="0"/>
              <a:t>02/28/2023</a:t>
            </a:fld>
            <a:endParaRPr lang="en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695C-E04C-2747-B9C4-C7B6B668DF38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936753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2683331"/>
            <a:ext cx="4657398" cy="427116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2683331"/>
            <a:ext cx="13702199" cy="427116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22C5-5E62-1749-9595-36B1B605F7A3}" type="datetimeFigureOut">
              <a:rPr lang="en-TH" smtClean="0"/>
              <a:t>02/28/2023</a:t>
            </a:fld>
            <a:endParaRPr lang="en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695C-E04C-2747-B9C4-C7B6B668DF38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195031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22C5-5E62-1749-9595-36B1B605F7A3}" type="datetimeFigureOut">
              <a:rPr lang="en-TH" smtClean="0"/>
              <a:t>02/28/2023</a:t>
            </a:fld>
            <a:endParaRPr lang="en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695C-E04C-2747-B9C4-C7B6B668DF38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597708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12565002"/>
            <a:ext cx="18629590" cy="20964976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33728315"/>
            <a:ext cx="18629590" cy="11024985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22C5-5E62-1749-9595-36B1B605F7A3}" type="datetimeFigureOut">
              <a:rPr lang="en-TH" smtClean="0"/>
              <a:t>02/28/2023</a:t>
            </a:fld>
            <a:endParaRPr lang="en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695C-E04C-2747-B9C4-C7B6B668DF38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067377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13416653"/>
            <a:ext cx="9179798" cy="319783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13416653"/>
            <a:ext cx="9179798" cy="319783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22C5-5E62-1749-9595-36B1B605F7A3}" type="datetimeFigureOut">
              <a:rPr lang="en-TH" smtClean="0"/>
              <a:t>02/28/2023</a:t>
            </a:fld>
            <a:endParaRPr lang="en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695C-E04C-2747-B9C4-C7B6B668DF38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754080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683342"/>
            <a:ext cx="18629590" cy="97416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12354992"/>
            <a:ext cx="9137610" cy="605499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8409982"/>
            <a:ext cx="9137610" cy="270783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12354992"/>
            <a:ext cx="9182611" cy="605499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8409982"/>
            <a:ext cx="9182611" cy="270783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22C5-5E62-1749-9595-36B1B605F7A3}" type="datetimeFigureOut">
              <a:rPr lang="en-TH" smtClean="0"/>
              <a:t>02/28/2023</a:t>
            </a:fld>
            <a:endParaRPr lang="en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695C-E04C-2747-B9C4-C7B6B668DF38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476832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22C5-5E62-1749-9595-36B1B605F7A3}" type="datetimeFigureOut">
              <a:rPr lang="en-TH" smtClean="0"/>
              <a:t>02/28/2023</a:t>
            </a:fld>
            <a:endParaRPr lang="en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695C-E04C-2747-B9C4-C7B6B668DF38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946300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22C5-5E62-1749-9595-36B1B605F7A3}" type="datetimeFigureOut">
              <a:rPr lang="en-TH" smtClean="0"/>
              <a:t>02/28/2023</a:t>
            </a:fld>
            <a:endParaRPr lang="en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695C-E04C-2747-B9C4-C7B6B668DF38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9989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3359997"/>
            <a:ext cx="6966409" cy="11759988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7256671"/>
            <a:ext cx="10934760" cy="35816631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5119985"/>
            <a:ext cx="6966409" cy="28011643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22C5-5E62-1749-9595-36B1B605F7A3}" type="datetimeFigureOut">
              <a:rPr lang="en-TH" smtClean="0"/>
              <a:t>02/28/2023</a:t>
            </a:fld>
            <a:endParaRPr lang="en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695C-E04C-2747-B9C4-C7B6B668DF38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62654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3359997"/>
            <a:ext cx="6966409" cy="11759988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7256671"/>
            <a:ext cx="10934760" cy="35816631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5119985"/>
            <a:ext cx="6966409" cy="28011643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22C5-5E62-1749-9595-36B1B605F7A3}" type="datetimeFigureOut">
              <a:rPr lang="en-TH" smtClean="0"/>
              <a:t>02/28/2023</a:t>
            </a:fld>
            <a:endParaRPr lang="en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695C-E04C-2747-B9C4-C7B6B668DF38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745358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2683342"/>
            <a:ext cx="18629590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13416653"/>
            <a:ext cx="18629590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46713298"/>
            <a:ext cx="485989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922C5-5E62-1749-9595-36B1B605F7A3}" type="datetimeFigureOut">
              <a:rPr lang="en-TH" smtClean="0"/>
              <a:t>02/28/2023</a:t>
            </a:fld>
            <a:endParaRPr lang="en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46713298"/>
            <a:ext cx="728984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46713298"/>
            <a:ext cx="485989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F695C-E04C-2747-B9C4-C7B6B668DF38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37878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4">
            <a:extLst>
              <a:ext uri="{FF2B5EF4-FFF2-40B4-BE49-F238E27FC236}">
                <a16:creationId xmlns:a16="http://schemas.microsoft.com/office/drawing/2014/main" id="{AF39A81A-7785-3E28-5767-8F7F54150A7D}"/>
              </a:ext>
            </a:extLst>
          </p:cNvPr>
          <p:cNvSpPr txBox="1"/>
          <p:nvPr/>
        </p:nvSpPr>
        <p:spPr>
          <a:xfrm>
            <a:off x="0" y="12301492"/>
            <a:ext cx="10296224" cy="1045366"/>
          </a:xfrm>
          <a:prstGeom prst="rect">
            <a:avLst/>
          </a:prstGeom>
          <a:gradFill flip="none" rotWithShape="1">
            <a:gsLst>
              <a:gs pos="0">
                <a:srgbClr val="8E4E57">
                  <a:shade val="30000"/>
                  <a:satMod val="115000"/>
                </a:srgbClr>
              </a:gs>
              <a:gs pos="50000">
                <a:srgbClr val="8E4E57">
                  <a:shade val="67500"/>
                  <a:satMod val="115000"/>
                </a:srgbClr>
              </a:gs>
              <a:gs pos="100000">
                <a:srgbClr val="8E4E57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บทคัดย่อ</a:t>
            </a:r>
            <a:endParaRPr lang="en-US" sz="4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กล่องข้อความ 5">
            <a:extLst>
              <a:ext uri="{FF2B5EF4-FFF2-40B4-BE49-F238E27FC236}">
                <a16:creationId xmlns:a16="http://schemas.microsoft.com/office/drawing/2014/main" id="{87DE700B-19DB-8D0F-3EE1-F221F27FE661}"/>
              </a:ext>
            </a:extLst>
          </p:cNvPr>
          <p:cNvSpPr txBox="1"/>
          <p:nvPr/>
        </p:nvSpPr>
        <p:spPr>
          <a:xfrm>
            <a:off x="0" y="13560408"/>
            <a:ext cx="10295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thaiDist">
              <a:spcAft>
                <a:spcPts val="0"/>
              </a:spcAft>
            </a:pPr>
            <a:r>
              <a:rPr lang="th-TH" sz="36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?????????????</a:t>
            </a:r>
            <a:endParaRPr lang="en-US" sz="2800" dirty="0">
              <a:solidFill>
                <a:srgbClr val="000000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4" name="กล่องข้อความ 6">
            <a:extLst>
              <a:ext uri="{FF2B5EF4-FFF2-40B4-BE49-F238E27FC236}">
                <a16:creationId xmlns:a16="http://schemas.microsoft.com/office/drawing/2014/main" id="{4BD243F2-AA59-7433-36DD-B1589913324F}"/>
              </a:ext>
            </a:extLst>
          </p:cNvPr>
          <p:cNvSpPr txBox="1"/>
          <p:nvPr/>
        </p:nvSpPr>
        <p:spPr>
          <a:xfrm>
            <a:off x="0" y="20925682"/>
            <a:ext cx="10296224" cy="1015663"/>
          </a:xfrm>
          <a:prstGeom prst="rect">
            <a:avLst/>
          </a:prstGeom>
          <a:gradFill flip="none" rotWithShape="1">
            <a:gsLst>
              <a:gs pos="0">
                <a:srgbClr val="832A51">
                  <a:shade val="30000"/>
                  <a:satMod val="115000"/>
                </a:srgbClr>
              </a:gs>
              <a:gs pos="50000">
                <a:srgbClr val="832A51">
                  <a:shade val="67500"/>
                  <a:satMod val="115000"/>
                </a:srgbClr>
              </a:gs>
              <a:gs pos="100000">
                <a:srgbClr val="832A51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ความเป็นมาและความสำคัญของปัญหา</a:t>
            </a:r>
            <a:endParaRPr lang="en-US" sz="60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กล่องข้อความ 7">
            <a:extLst>
              <a:ext uri="{FF2B5EF4-FFF2-40B4-BE49-F238E27FC236}">
                <a16:creationId xmlns:a16="http://schemas.microsoft.com/office/drawing/2014/main" id="{D6B070FA-5AFF-9E8E-3326-C1B4CEB0BB53}"/>
              </a:ext>
            </a:extLst>
          </p:cNvPr>
          <p:cNvSpPr txBox="1"/>
          <p:nvPr/>
        </p:nvSpPr>
        <p:spPr>
          <a:xfrm>
            <a:off x="0" y="21875130"/>
            <a:ext cx="1029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thaiDist"/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???????????</a:t>
            </a:r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กล่องข้อความ 8">
            <a:extLst>
              <a:ext uri="{FF2B5EF4-FFF2-40B4-BE49-F238E27FC236}">
                <a16:creationId xmlns:a16="http://schemas.microsoft.com/office/drawing/2014/main" id="{9B106066-155D-5DB6-67D2-E36F6AA266B8}"/>
              </a:ext>
            </a:extLst>
          </p:cNvPr>
          <p:cNvSpPr txBox="1"/>
          <p:nvPr/>
        </p:nvSpPr>
        <p:spPr>
          <a:xfrm>
            <a:off x="15766" y="29591548"/>
            <a:ext cx="10296224" cy="1015663"/>
          </a:xfrm>
          <a:prstGeom prst="rect">
            <a:avLst/>
          </a:prstGeom>
          <a:gradFill flip="none" rotWithShape="1">
            <a:gsLst>
              <a:gs pos="0">
                <a:srgbClr val="7A274B">
                  <a:shade val="30000"/>
                  <a:satMod val="115000"/>
                </a:srgbClr>
              </a:gs>
              <a:gs pos="50000">
                <a:srgbClr val="7A274B">
                  <a:shade val="67500"/>
                  <a:satMod val="115000"/>
                </a:srgbClr>
              </a:gs>
              <a:gs pos="100000">
                <a:srgbClr val="7A274B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วัตถุประสงค์ของการวิจัย</a:t>
            </a:r>
            <a:endParaRPr lang="en-US" sz="60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กล่องข้อความ 9">
            <a:extLst>
              <a:ext uri="{FF2B5EF4-FFF2-40B4-BE49-F238E27FC236}">
                <a16:creationId xmlns:a16="http://schemas.microsoft.com/office/drawing/2014/main" id="{991AB66B-6DA1-B201-4022-7607229DDA0D}"/>
              </a:ext>
            </a:extLst>
          </p:cNvPr>
          <p:cNvSpPr txBox="1"/>
          <p:nvPr/>
        </p:nvSpPr>
        <p:spPr>
          <a:xfrm>
            <a:off x="15766" y="32265978"/>
            <a:ext cx="10466340" cy="619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07000"/>
              </a:lnSpc>
              <a:spcAft>
                <a:spcPts val="0"/>
              </a:spcAft>
            </a:pPr>
            <a:r>
              <a:rPr lang="th-TH" sz="32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??????????????</a:t>
            </a:r>
            <a:endParaRPr lang="en-US" sz="32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8" name="กล่องข้อความ 10">
            <a:extLst>
              <a:ext uri="{FF2B5EF4-FFF2-40B4-BE49-F238E27FC236}">
                <a16:creationId xmlns:a16="http://schemas.microsoft.com/office/drawing/2014/main" id="{88127E1C-53AD-AE54-04EA-840AD10E5B9C}"/>
              </a:ext>
            </a:extLst>
          </p:cNvPr>
          <p:cNvSpPr txBox="1"/>
          <p:nvPr/>
        </p:nvSpPr>
        <p:spPr>
          <a:xfrm>
            <a:off x="11304426" y="12374541"/>
            <a:ext cx="10295099" cy="1015663"/>
          </a:xfrm>
          <a:prstGeom prst="rect">
            <a:avLst/>
          </a:prstGeom>
          <a:gradFill flip="none" rotWithShape="1">
            <a:gsLst>
              <a:gs pos="0">
                <a:srgbClr val="8E4E57">
                  <a:shade val="30000"/>
                  <a:satMod val="115000"/>
                </a:srgbClr>
              </a:gs>
              <a:gs pos="50000">
                <a:srgbClr val="8E4E57">
                  <a:shade val="67500"/>
                  <a:satMod val="115000"/>
                </a:srgbClr>
              </a:gs>
              <a:gs pos="100000">
                <a:srgbClr val="8E4E57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วิธีดำเนินการวิจัย</a:t>
            </a:r>
            <a:endParaRPr lang="en-US" sz="60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กล่องข้อความ 11">
            <a:extLst>
              <a:ext uri="{FF2B5EF4-FFF2-40B4-BE49-F238E27FC236}">
                <a16:creationId xmlns:a16="http://schemas.microsoft.com/office/drawing/2014/main" id="{333887B6-BDE1-6E93-7F8C-3A8CA53DB876}"/>
              </a:ext>
            </a:extLst>
          </p:cNvPr>
          <p:cNvSpPr txBox="1"/>
          <p:nvPr/>
        </p:nvSpPr>
        <p:spPr>
          <a:xfrm>
            <a:off x="11304426" y="13887356"/>
            <a:ext cx="10295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??????????????????????</a:t>
            </a:r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กล่องข้อความ 12">
            <a:extLst>
              <a:ext uri="{FF2B5EF4-FFF2-40B4-BE49-F238E27FC236}">
                <a16:creationId xmlns:a16="http://schemas.microsoft.com/office/drawing/2014/main" id="{6EBE7C39-367C-EF9F-2A56-C06FB0C22638}"/>
              </a:ext>
            </a:extLst>
          </p:cNvPr>
          <p:cNvSpPr txBox="1"/>
          <p:nvPr/>
        </p:nvSpPr>
        <p:spPr>
          <a:xfrm>
            <a:off x="11363088" y="20995789"/>
            <a:ext cx="10295099" cy="1015663"/>
          </a:xfrm>
          <a:prstGeom prst="rect">
            <a:avLst/>
          </a:prstGeom>
          <a:gradFill flip="none" rotWithShape="1">
            <a:gsLst>
              <a:gs pos="0">
                <a:srgbClr val="7A274B">
                  <a:shade val="30000"/>
                  <a:satMod val="115000"/>
                </a:srgbClr>
              </a:gs>
              <a:gs pos="50000">
                <a:srgbClr val="7A274B">
                  <a:shade val="67500"/>
                  <a:satMod val="115000"/>
                </a:srgbClr>
              </a:gs>
              <a:gs pos="100000">
                <a:srgbClr val="7A274B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สรุปผลการวิจัย</a:t>
            </a:r>
            <a:endParaRPr lang="en-US" sz="60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กล่องข้อความ 13">
            <a:extLst>
              <a:ext uri="{FF2B5EF4-FFF2-40B4-BE49-F238E27FC236}">
                <a16:creationId xmlns:a16="http://schemas.microsoft.com/office/drawing/2014/main" id="{F4448647-1153-CD1A-3BDA-160BB5388A75}"/>
              </a:ext>
            </a:extLst>
          </p:cNvPr>
          <p:cNvSpPr txBox="1"/>
          <p:nvPr/>
        </p:nvSpPr>
        <p:spPr>
          <a:xfrm>
            <a:off x="11363088" y="22021277"/>
            <a:ext cx="10236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??????????????</a:t>
            </a:r>
          </a:p>
        </p:txBody>
      </p:sp>
      <p:sp>
        <p:nvSpPr>
          <p:cNvPr id="12" name="กล่องข้อความ 14">
            <a:extLst>
              <a:ext uri="{FF2B5EF4-FFF2-40B4-BE49-F238E27FC236}">
                <a16:creationId xmlns:a16="http://schemas.microsoft.com/office/drawing/2014/main" id="{C48CA2C0-EA92-6E1C-8D72-3A58E1C9F38B}"/>
              </a:ext>
            </a:extLst>
          </p:cNvPr>
          <p:cNvSpPr txBox="1"/>
          <p:nvPr/>
        </p:nvSpPr>
        <p:spPr>
          <a:xfrm>
            <a:off x="11363088" y="29538918"/>
            <a:ext cx="10220671" cy="1015663"/>
          </a:xfrm>
          <a:prstGeom prst="rect">
            <a:avLst/>
          </a:prstGeom>
          <a:gradFill flip="none" rotWithShape="1">
            <a:gsLst>
              <a:gs pos="0">
                <a:srgbClr val="832A51">
                  <a:shade val="30000"/>
                  <a:satMod val="115000"/>
                </a:srgbClr>
              </a:gs>
              <a:gs pos="50000">
                <a:srgbClr val="832A51">
                  <a:shade val="67500"/>
                  <a:satMod val="115000"/>
                </a:srgbClr>
              </a:gs>
              <a:gs pos="100000">
                <a:srgbClr val="832A51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ข้อเสนอแนะ</a:t>
            </a:r>
            <a:endParaRPr lang="en-US" sz="60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กล่องข้อความ 15">
            <a:extLst>
              <a:ext uri="{FF2B5EF4-FFF2-40B4-BE49-F238E27FC236}">
                <a16:creationId xmlns:a16="http://schemas.microsoft.com/office/drawing/2014/main" id="{193C3E6D-513E-CAC9-9C32-C6749CD58D36}"/>
              </a:ext>
            </a:extLst>
          </p:cNvPr>
          <p:cNvSpPr txBox="1"/>
          <p:nvPr/>
        </p:nvSpPr>
        <p:spPr>
          <a:xfrm>
            <a:off x="11378853" y="31942814"/>
            <a:ext cx="10204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??????????????</a:t>
            </a:r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กล่องข้อความ 8">
            <a:extLst>
              <a:ext uri="{FF2B5EF4-FFF2-40B4-BE49-F238E27FC236}">
                <a16:creationId xmlns:a16="http://schemas.microsoft.com/office/drawing/2014/main" id="{D2CFD2AD-5649-45A0-A065-09D2F49C618A}"/>
              </a:ext>
            </a:extLst>
          </p:cNvPr>
          <p:cNvSpPr txBox="1"/>
          <p:nvPr/>
        </p:nvSpPr>
        <p:spPr>
          <a:xfrm>
            <a:off x="4441491" y="37590626"/>
            <a:ext cx="12716542" cy="1015663"/>
          </a:xfrm>
          <a:prstGeom prst="rect">
            <a:avLst/>
          </a:prstGeom>
          <a:gradFill flip="none" rotWithShape="1">
            <a:gsLst>
              <a:gs pos="0">
                <a:srgbClr val="7A274B">
                  <a:shade val="30000"/>
                  <a:satMod val="115000"/>
                </a:srgbClr>
              </a:gs>
              <a:gs pos="50000">
                <a:srgbClr val="7A274B">
                  <a:shade val="67500"/>
                  <a:satMod val="115000"/>
                </a:srgbClr>
              </a:gs>
              <a:gs pos="100000">
                <a:srgbClr val="7A274B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รูปภาพประกอบการวิจัย</a:t>
            </a:r>
            <a:endParaRPr lang="en-US" sz="60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" name="กล่องข้อความ 9">
            <a:extLst>
              <a:ext uri="{FF2B5EF4-FFF2-40B4-BE49-F238E27FC236}">
                <a16:creationId xmlns:a16="http://schemas.microsoft.com/office/drawing/2014/main" id="{5CF4495F-62AA-3F43-F130-130DA9A8D951}"/>
              </a:ext>
            </a:extLst>
          </p:cNvPr>
          <p:cNvSpPr txBox="1"/>
          <p:nvPr/>
        </p:nvSpPr>
        <p:spPr>
          <a:xfrm>
            <a:off x="4123835" y="39106036"/>
            <a:ext cx="12716542" cy="619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07000"/>
              </a:lnSpc>
              <a:spcAft>
                <a:spcPts val="0"/>
              </a:spcAft>
            </a:pPr>
            <a:r>
              <a:rPr lang="th-TH" sz="32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??????????????</a:t>
            </a:r>
            <a:endParaRPr lang="en-US" sz="32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16" name="กล่องข้อความ 2">
            <a:extLst>
              <a:ext uri="{FF2B5EF4-FFF2-40B4-BE49-F238E27FC236}">
                <a16:creationId xmlns:a16="http://schemas.microsoft.com/office/drawing/2014/main" id="{B1EAB6D5-3F36-B2F5-2C74-6B714EEF1639}"/>
              </a:ext>
            </a:extLst>
          </p:cNvPr>
          <p:cNvSpPr txBox="1"/>
          <p:nvPr/>
        </p:nvSpPr>
        <p:spPr>
          <a:xfrm>
            <a:off x="2992581" y="8541831"/>
            <a:ext cx="159388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ผู้ดำเนินการวิจัย</a:t>
            </a:r>
          </a:p>
          <a:p>
            <a:pPr algn="ctr"/>
            <a:r>
              <a:rPr lang="th-TH" sz="6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สังกัด</a:t>
            </a:r>
            <a:endParaRPr lang="en-US" sz="6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CFE861F-3363-6E8C-261E-3BBDB9143755}"/>
              </a:ext>
            </a:extLst>
          </p:cNvPr>
          <p:cNvSpPr txBox="1"/>
          <p:nvPr/>
        </p:nvSpPr>
        <p:spPr>
          <a:xfrm>
            <a:off x="6815228" y="6719058"/>
            <a:ext cx="82935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8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ชื่อเรื่อง</a:t>
            </a:r>
            <a:endParaRPr lang="en-TH" sz="8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3969F0A-3E4C-F6D7-5386-813E6F7D0CBF}"/>
              </a:ext>
            </a:extLst>
          </p:cNvPr>
          <p:cNvSpPr txBox="1"/>
          <p:nvPr/>
        </p:nvSpPr>
        <p:spPr>
          <a:xfrm>
            <a:off x="15766" y="11503"/>
            <a:ext cx="21567993" cy="52475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0" b="1" kern="1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					    </a:t>
            </a:r>
            <a:endParaRPr lang="th-TH" sz="7000" b="1" kern="1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ctr"/>
            <a:r>
              <a:rPr lang="th-TH" sz="7000" b="1" kern="1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							</a:t>
            </a:r>
            <a:r>
              <a:rPr lang="th-TH" sz="6500" b="1" kern="1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การนำเสนอผลงานทางวิชาการเพื่อการพัฒนาการจัดการเรียนรู</a:t>
            </a:r>
            <a:r>
              <a:rPr lang="th-TH" sz="6500" b="1" kern="1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้</a:t>
            </a:r>
            <a:r>
              <a:rPr lang="th-TH" sz="6500" b="1" kern="1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และนวัตกรรม   									ระดับปริญญาตรี ครั้งที่</a:t>
            </a:r>
            <a:r>
              <a:rPr lang="en-US" sz="6500" b="1" kern="1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1</a:t>
            </a:r>
            <a:r>
              <a:rPr lang="th-TH" sz="6500" b="1" kern="1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โดย โปรแกรมวิชาภาษาอังกฤษ คณะครุศาสตร์ </a:t>
            </a:r>
            <a:r>
              <a:rPr lang="en-US" sz="6500" b="1" kern="1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										</a:t>
            </a:r>
            <a:r>
              <a:rPr lang="th-TH" sz="6500" b="1" kern="1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มหาวิทยาลัยราชภัฏกำแพงเพชร</a:t>
            </a:r>
            <a:endParaRPr lang="en-US" sz="6500" b="1" kern="1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ctr"/>
            <a:r>
              <a:rPr lang="th-TH" sz="6500" kern="1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								วันที่ </a:t>
            </a:r>
            <a:r>
              <a:rPr lang="en-US" sz="6500" kern="1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5</a:t>
            </a:r>
            <a:r>
              <a:rPr lang="th-TH" sz="6500" kern="1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มีนาคม พ.ศ. 2566</a:t>
            </a:r>
            <a:endParaRPr lang="th-TH" sz="6500" kern="100" dirty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pic>
        <p:nvPicPr>
          <p:cNvPr id="22" name="Picture 21" descr="Logo&#10;&#10;Description automatically generated">
            <a:extLst>
              <a:ext uri="{FF2B5EF4-FFF2-40B4-BE49-F238E27FC236}">
                <a16:creationId xmlns:a16="http://schemas.microsoft.com/office/drawing/2014/main" id="{68365F0A-AF41-AC1E-73D9-0247C6EBA9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359" y="1371312"/>
            <a:ext cx="3635476" cy="3635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727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4600" y="3067050"/>
            <a:ext cx="175831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rgbClr val="FF0000"/>
                </a:solidFill>
              </a:rPr>
              <a:t>คำแนะนำใน</a:t>
            </a:r>
            <a:r>
              <a:rPr lang="th-TH" sz="4000" b="1" dirty="0" err="1" smtClean="0">
                <a:solidFill>
                  <a:srgbClr val="FF0000"/>
                </a:solidFill>
              </a:rPr>
              <a:t>การจัด</a:t>
            </a:r>
            <a:r>
              <a:rPr lang="th-TH" sz="4000" b="1" dirty="0" smtClean="0">
                <a:solidFill>
                  <a:srgbClr val="FF0000"/>
                </a:solidFill>
              </a:rPr>
              <a:t>ทำ </a:t>
            </a:r>
            <a:r>
              <a:rPr lang="en-US" sz="4000" b="1" dirty="0" smtClean="0">
                <a:solidFill>
                  <a:srgbClr val="FF0000"/>
                </a:solidFill>
              </a:rPr>
              <a:t>Poster </a:t>
            </a:r>
            <a:r>
              <a:rPr lang="th-TH" sz="4000" b="1" dirty="0" smtClean="0">
                <a:solidFill>
                  <a:srgbClr val="FF0000"/>
                </a:solidFill>
              </a:rPr>
              <a:t>นำเสนองานวิจัย</a:t>
            </a:r>
          </a:p>
          <a:p>
            <a:pPr algn="ctr"/>
            <a:endParaRPr lang="th-TH" sz="4000" b="1" dirty="0" smtClean="0">
              <a:solidFill>
                <a:srgbClr val="FF0000"/>
              </a:solidFill>
            </a:endParaRPr>
          </a:p>
          <a:p>
            <a:pPr marL="742950" indent="-742950">
              <a:buAutoNum type="arabicPeriod"/>
            </a:pPr>
            <a:r>
              <a:rPr lang="th-TH" sz="4000" b="1" dirty="0" smtClean="0">
                <a:solidFill>
                  <a:srgbClr val="FF0000"/>
                </a:solidFill>
              </a:rPr>
              <a:t>หน้านี้ไม่ต้องปริ้นออกมาด้วยเป็นเพียงคำชี้แจงใน</a:t>
            </a:r>
            <a:r>
              <a:rPr lang="th-TH" sz="4000" b="1" dirty="0" err="1" smtClean="0">
                <a:solidFill>
                  <a:srgbClr val="FF0000"/>
                </a:solidFill>
              </a:rPr>
              <a:t>การจัด</a:t>
            </a:r>
            <a:r>
              <a:rPr lang="th-TH" sz="4000" b="1" dirty="0" smtClean="0">
                <a:solidFill>
                  <a:srgbClr val="FF0000"/>
                </a:solidFill>
              </a:rPr>
              <a:t>ทำเท่านั้น</a:t>
            </a:r>
          </a:p>
          <a:p>
            <a:pPr marL="742950" indent="-742950">
              <a:buAutoNum type="arabicPeriod"/>
            </a:pPr>
            <a:r>
              <a:rPr lang="th-TH" sz="4000" b="1" dirty="0" smtClean="0">
                <a:solidFill>
                  <a:srgbClr val="FF0000"/>
                </a:solidFill>
              </a:rPr>
              <a:t>ให้ปริ</a:t>
            </a:r>
            <a:r>
              <a:rPr lang="th-TH" sz="4000" b="1" dirty="0" err="1" smtClean="0">
                <a:solidFill>
                  <a:srgbClr val="FF0000"/>
                </a:solidFill>
              </a:rPr>
              <a:t>้น</a:t>
            </a:r>
            <a:r>
              <a:rPr lang="th-TH" sz="4000" b="1" dirty="0" smtClean="0">
                <a:solidFill>
                  <a:srgbClr val="FF0000"/>
                </a:solidFill>
              </a:rPr>
              <a:t>เป็นไวนิล ขนาด 180</a:t>
            </a:r>
            <a:r>
              <a:rPr lang="en-US" sz="4000" b="1" dirty="0" smtClean="0">
                <a:solidFill>
                  <a:srgbClr val="FF0000"/>
                </a:solidFill>
              </a:rPr>
              <a:t>X80</a:t>
            </a:r>
            <a:r>
              <a:rPr lang="th-TH" sz="4000" b="1" dirty="0" smtClean="0">
                <a:solidFill>
                  <a:srgbClr val="FF0000"/>
                </a:solidFill>
              </a:rPr>
              <a:t> เจาะตาไก่ ทั้ง 4 มุม เพื่อติดตั้งกับขาตั้ง ซึ่งทางโปรแกรมมีให้</a:t>
            </a:r>
          </a:p>
          <a:p>
            <a:pPr marL="742950" indent="-742950">
              <a:buAutoNum type="arabicPeriod"/>
            </a:pPr>
            <a:r>
              <a:rPr lang="th-TH" sz="4000" b="1" dirty="0" smtClean="0">
                <a:solidFill>
                  <a:srgbClr val="FF0000"/>
                </a:solidFill>
              </a:rPr>
              <a:t>ประเด็นหัวข้อตามที่กำหนดสามารถปรับขึ้นลงได้ตามความเหมาะสมกับเนื้อหา หรือเพิ่มเติมเนื้อหาหัวข้อได้</a:t>
            </a:r>
          </a:p>
          <a:p>
            <a:pPr marL="742950" indent="-742950">
              <a:buAutoNum type="arabicPeriod"/>
            </a:pPr>
            <a:r>
              <a:rPr lang="th-TH" sz="4000" b="1" dirty="0" smtClean="0">
                <a:solidFill>
                  <a:srgbClr val="FF0000"/>
                </a:solidFill>
              </a:rPr>
              <a:t>ให้นำมาติดต้องในวันที 4 มีนาคม 2566 ไม่เกินเวลา 18.00 น. ตามสถานที่ที่ระบุในประกาศ/ประชาสัมพันธ์</a:t>
            </a:r>
          </a:p>
          <a:p>
            <a:pPr marL="742950" indent="-742950">
              <a:buAutoNum type="arabicPeriod"/>
            </a:pPr>
            <a:r>
              <a:rPr lang="th-TH" sz="4000" b="1" dirty="0" smtClean="0">
                <a:solidFill>
                  <a:srgbClr val="FF0000"/>
                </a:solidFill>
              </a:rPr>
              <a:t>เจ้าของผลงานวิจัยทุกคนจะต้องอยู่ร่วมการวิพากย์งานวิจัย (</a:t>
            </a:r>
            <a:r>
              <a:rPr lang="en-US" sz="4000" b="1" dirty="0" smtClean="0">
                <a:solidFill>
                  <a:srgbClr val="FF0000"/>
                </a:solidFill>
              </a:rPr>
              <a:t>Mock Presentation) </a:t>
            </a:r>
            <a:r>
              <a:rPr lang="th-TH" sz="4000" b="1" dirty="0" smtClean="0">
                <a:solidFill>
                  <a:srgbClr val="FF0000"/>
                </a:solidFill>
              </a:rPr>
              <a:t>ตลอดงาน และทุกคนต้องมีส่วนร่วมในการตอบคำถามคณะกรรมการ</a:t>
            </a:r>
          </a:p>
          <a:p>
            <a:endParaRPr lang="th-TH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673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49</TotalTime>
  <Words>147</Words>
  <Application>Microsoft Office PowerPoint</Application>
  <PresentationFormat>Custom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Cordia New</vt:lpstr>
      <vt:lpstr>TH SarabunPSK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Jirachaya Chomdaeng</dc:creator>
  <cp:lastModifiedBy>thirawit praimahaniyom</cp:lastModifiedBy>
  <cp:revision>6</cp:revision>
  <dcterms:created xsi:type="dcterms:W3CDTF">2023-02-15T15:15:16Z</dcterms:created>
  <dcterms:modified xsi:type="dcterms:W3CDTF">2023-02-28T05:12:39Z</dcterms:modified>
</cp:coreProperties>
</file>